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0"/>
  </p:notesMasterIdLst>
  <p:handoutMasterIdLst>
    <p:handoutMasterId r:id="rId41"/>
  </p:handoutMasterIdLst>
  <p:sldIdLst>
    <p:sldId id="256" r:id="rId3"/>
    <p:sldId id="301"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8" r:id="rId35"/>
    <p:sldId id="297" r:id="rId36"/>
    <p:sldId id="299" r:id="rId37"/>
    <p:sldId id="300" r:id="rId38"/>
    <p:sldId id="266" r:id="rId39"/>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3E847157-44FE-4EB5-BAF3-8E36F5011DC4}"/>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 xmlns:a16="http://schemas.microsoft.com/office/drawing/2014/main" id="{298D4778-07C9-46A1-9A97-93646E1B76C8}"/>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Footer Placeholder 3">
            <a:extLst>
              <a:ext uri="{FF2B5EF4-FFF2-40B4-BE49-F238E27FC236}">
                <a16:creationId xmlns="" xmlns:a16="http://schemas.microsoft.com/office/drawing/2014/main" id="{2C68921E-43AD-4F45-99CC-C3025D32C633}"/>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 xmlns:a16="http://schemas.microsoft.com/office/drawing/2014/main" id="{4E67AE9C-E9D5-44D0-838E-1BB70249556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F39240D-4711-428D-82E8-7530CD4DF633}" type="slidenum">
              <a:rPr lang="en-IN" smtClean="0"/>
              <a:t>‹#›</a:t>
            </a:fld>
            <a:endParaRPr lang="en-IN"/>
          </a:p>
        </p:txBody>
      </p:sp>
    </p:spTree>
    <p:extLst>
      <p:ext uri="{BB962C8B-B14F-4D97-AF65-F5344CB8AC3E}">
        <p14:creationId xmlns:p14="http://schemas.microsoft.com/office/powerpoint/2010/main" val="41773476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F988CD1-5072-4C55-A534-9C8754CE52AB}" type="slidenum">
              <a:rPr lang="en-IN" smtClean="0"/>
              <a:t>‹#›</a:t>
            </a:fld>
            <a:endParaRPr lang="en-IN"/>
          </a:p>
        </p:txBody>
      </p:sp>
    </p:spTree>
    <p:extLst>
      <p:ext uri="{BB962C8B-B14F-4D97-AF65-F5344CB8AC3E}">
        <p14:creationId xmlns:p14="http://schemas.microsoft.com/office/powerpoint/2010/main" val="175124535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849137-04E9-6CB1-32B0-06EA54B7A8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8F13D2F5-C8C9-585E-0140-CEBC36BFE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5F6AB635-741A-ADD6-9C83-512CD4DCDCE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B4E00E9E-2386-D33E-1AC0-324EBEDEB1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55778174-F063-48C4-541B-55838EF8635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60496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F68A54C-E0D5-70C2-9846-24A81E40491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AD85FBA6-6DAA-EEEF-6678-04D78E151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DD5E3A77-5936-6895-A749-371247A4265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3ABB3406-40A3-A831-1F25-734E9E398D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9DE6DB45-BDC7-8C23-CFC1-16FCAFA9DFF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02322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0E91D2C-3BBA-D10C-6423-F2FAA122BA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E0D2EF8-6870-23F9-EC47-D7B5D42EC2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8E9427E-10C5-0CDF-7602-F164B8320513}"/>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4ABE4B1D-D54B-798D-F010-F168851AFF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E3EFE9AE-94C4-744F-353C-52EFE293E6D2}"/>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093157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849137-04E9-6CB1-32B0-06EA54B7A8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8F13D2F5-C8C9-585E-0140-CEBC36BFE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5F6AB635-741A-ADD6-9C83-512CD4DCDCEC}"/>
              </a:ext>
            </a:extLst>
          </p:cNvPr>
          <p:cNvSpPr>
            <a:spLocks noGrp="1"/>
          </p:cNvSpPr>
          <p:nvPr>
            <p:ph type="dt" sz="half" idx="10"/>
          </p:nvPr>
        </p:nvSpPr>
        <p:spPr/>
        <p:txBody>
          <a:bodyPr/>
          <a:lstStyle/>
          <a:p>
            <a:endParaRPr lang="en-IN">
              <a:solidFill>
                <a:prstClr val="black">
                  <a:tint val="75000"/>
                </a:prstClr>
              </a:solidFill>
            </a:endParaRPr>
          </a:p>
        </p:txBody>
      </p:sp>
      <p:sp>
        <p:nvSpPr>
          <p:cNvPr id="5" name="Footer Placeholder 4">
            <a:extLst>
              <a:ext uri="{FF2B5EF4-FFF2-40B4-BE49-F238E27FC236}">
                <a16:creationId xmlns:a16="http://schemas.microsoft.com/office/drawing/2014/main" xmlns="" id="{B4E00E9E-2386-D33E-1AC0-324EBEDEB1C5}"/>
              </a:ext>
            </a:extLst>
          </p:cNvPr>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a:extLst>
              <a:ext uri="{FF2B5EF4-FFF2-40B4-BE49-F238E27FC236}">
                <a16:creationId xmlns:a16="http://schemas.microsoft.com/office/drawing/2014/main" xmlns="" id="{55778174-F063-48C4-541B-55838EF86354}"/>
              </a:ext>
            </a:extLst>
          </p:cNvPr>
          <p:cNvSpPr>
            <a:spLocks noGrp="1"/>
          </p:cNvSpPr>
          <p:nvPr>
            <p:ph type="sldNum" sz="quarter" idx="12"/>
          </p:nvPr>
        </p:nvSpPr>
        <p:spPr/>
        <p:txBody>
          <a:bodyPr/>
          <a:lstStyle/>
          <a:p>
            <a:fld id="{88C909EF-151F-4BFD-B2E8-3CA63EA71F11}"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1128610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88B9C4-8C0F-65DC-A0E6-FF578FC215B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935AD027-92BB-F17D-6663-20A986439B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5D00FBE4-55BF-711F-CC3D-D8FC8A4B2948}"/>
              </a:ext>
            </a:extLst>
          </p:cNvPr>
          <p:cNvSpPr>
            <a:spLocks noGrp="1"/>
          </p:cNvSpPr>
          <p:nvPr>
            <p:ph type="dt" sz="half" idx="10"/>
          </p:nvPr>
        </p:nvSpPr>
        <p:spPr/>
        <p:txBody>
          <a:bodyPr/>
          <a:lstStyle/>
          <a:p>
            <a:endParaRPr lang="en-IN">
              <a:solidFill>
                <a:prstClr val="black">
                  <a:tint val="75000"/>
                </a:prstClr>
              </a:solidFill>
            </a:endParaRPr>
          </a:p>
        </p:txBody>
      </p:sp>
      <p:sp>
        <p:nvSpPr>
          <p:cNvPr id="5" name="Footer Placeholder 4">
            <a:extLst>
              <a:ext uri="{FF2B5EF4-FFF2-40B4-BE49-F238E27FC236}">
                <a16:creationId xmlns:a16="http://schemas.microsoft.com/office/drawing/2014/main" xmlns="" id="{CCAD336D-74F7-4E99-63DC-3F17BA374AD7}"/>
              </a:ext>
            </a:extLst>
          </p:cNvPr>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a:extLst>
              <a:ext uri="{FF2B5EF4-FFF2-40B4-BE49-F238E27FC236}">
                <a16:creationId xmlns:a16="http://schemas.microsoft.com/office/drawing/2014/main" xmlns="" id="{C735A0A6-D236-B8EB-5786-7CF5F245AF11}"/>
              </a:ext>
            </a:extLst>
          </p:cNvPr>
          <p:cNvSpPr>
            <a:spLocks noGrp="1"/>
          </p:cNvSpPr>
          <p:nvPr>
            <p:ph type="sldNum" sz="quarter" idx="12"/>
          </p:nvPr>
        </p:nvSpPr>
        <p:spPr/>
        <p:txBody>
          <a:bodyPr/>
          <a:lstStyle/>
          <a:p>
            <a:fld id="{88C909EF-151F-4BFD-B2E8-3CA63EA71F11}"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1801893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1FBB35-A2BE-22EF-0BD5-C3973FDF4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E3D0FD7C-0B52-A000-1DCD-86F35D421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0E751DE-F195-6BE0-7A34-10AE5EBF2E66}"/>
              </a:ext>
            </a:extLst>
          </p:cNvPr>
          <p:cNvSpPr>
            <a:spLocks noGrp="1"/>
          </p:cNvSpPr>
          <p:nvPr>
            <p:ph type="dt" sz="half" idx="10"/>
          </p:nvPr>
        </p:nvSpPr>
        <p:spPr/>
        <p:txBody>
          <a:bodyPr/>
          <a:lstStyle/>
          <a:p>
            <a:endParaRPr lang="en-IN">
              <a:solidFill>
                <a:prstClr val="black">
                  <a:tint val="75000"/>
                </a:prstClr>
              </a:solidFill>
            </a:endParaRPr>
          </a:p>
        </p:txBody>
      </p:sp>
      <p:sp>
        <p:nvSpPr>
          <p:cNvPr id="5" name="Footer Placeholder 4">
            <a:extLst>
              <a:ext uri="{FF2B5EF4-FFF2-40B4-BE49-F238E27FC236}">
                <a16:creationId xmlns:a16="http://schemas.microsoft.com/office/drawing/2014/main" xmlns="" id="{76B12F91-9B54-F90F-A38C-9B315B0F486C}"/>
              </a:ext>
            </a:extLst>
          </p:cNvPr>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a:extLst>
              <a:ext uri="{FF2B5EF4-FFF2-40B4-BE49-F238E27FC236}">
                <a16:creationId xmlns:a16="http://schemas.microsoft.com/office/drawing/2014/main" xmlns="" id="{64889A0B-5E0A-9F0A-E9D9-8BC8C7C09B3F}"/>
              </a:ext>
            </a:extLst>
          </p:cNvPr>
          <p:cNvSpPr>
            <a:spLocks noGrp="1"/>
          </p:cNvSpPr>
          <p:nvPr>
            <p:ph type="sldNum" sz="quarter" idx="12"/>
          </p:nvPr>
        </p:nvSpPr>
        <p:spPr/>
        <p:txBody>
          <a:bodyPr/>
          <a:lstStyle/>
          <a:p>
            <a:fld id="{88C909EF-151F-4BFD-B2E8-3CA63EA71F11}"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34477626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8A0719-DCA6-C93A-6DA6-4777CB76B7D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51FB3202-E84C-00D2-C21F-C90CE5E97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9DAE6341-BE08-B336-5EB8-146A1316FF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B77CBE94-84A3-FB98-56B7-817B7DBD0015}"/>
              </a:ext>
            </a:extLst>
          </p:cNvPr>
          <p:cNvSpPr>
            <a:spLocks noGrp="1"/>
          </p:cNvSpPr>
          <p:nvPr>
            <p:ph type="dt" sz="half" idx="10"/>
          </p:nvPr>
        </p:nvSpPr>
        <p:spPr/>
        <p:txBody>
          <a:bodyPr/>
          <a:lstStyle/>
          <a:p>
            <a:endParaRPr lang="en-IN">
              <a:solidFill>
                <a:prstClr val="black">
                  <a:tint val="75000"/>
                </a:prstClr>
              </a:solidFill>
            </a:endParaRPr>
          </a:p>
        </p:txBody>
      </p:sp>
      <p:sp>
        <p:nvSpPr>
          <p:cNvPr id="6" name="Footer Placeholder 5">
            <a:extLst>
              <a:ext uri="{FF2B5EF4-FFF2-40B4-BE49-F238E27FC236}">
                <a16:creationId xmlns:a16="http://schemas.microsoft.com/office/drawing/2014/main" xmlns="" id="{F1C5B15F-D1A7-DD51-12F2-727F57872CB9}"/>
              </a:ext>
            </a:extLst>
          </p:cNvPr>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a:extLst>
              <a:ext uri="{FF2B5EF4-FFF2-40B4-BE49-F238E27FC236}">
                <a16:creationId xmlns:a16="http://schemas.microsoft.com/office/drawing/2014/main" xmlns="" id="{CDC2A620-C943-7EB1-7E7E-76E913230D61}"/>
              </a:ext>
            </a:extLst>
          </p:cNvPr>
          <p:cNvSpPr>
            <a:spLocks noGrp="1"/>
          </p:cNvSpPr>
          <p:nvPr>
            <p:ph type="sldNum" sz="quarter" idx="12"/>
          </p:nvPr>
        </p:nvSpPr>
        <p:spPr/>
        <p:txBody>
          <a:bodyPr/>
          <a:lstStyle/>
          <a:p>
            <a:fld id="{88C909EF-151F-4BFD-B2E8-3CA63EA71F11}"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2515111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3C7E2F-2602-0CBC-520F-019D16137C7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785D612A-CAA7-0362-D3B1-7F91ADD4E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13D8DE2-E428-D852-4C61-3C34397E8F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3F40206C-95BB-C704-EC79-05D31F8480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B73F4F7-3BE9-0013-924C-682516D8D1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F2E72D08-8AB3-6383-C25D-74B3BCD7C40F}"/>
              </a:ext>
            </a:extLst>
          </p:cNvPr>
          <p:cNvSpPr>
            <a:spLocks noGrp="1"/>
          </p:cNvSpPr>
          <p:nvPr>
            <p:ph type="dt" sz="half" idx="10"/>
          </p:nvPr>
        </p:nvSpPr>
        <p:spPr/>
        <p:txBody>
          <a:bodyPr/>
          <a:lstStyle/>
          <a:p>
            <a:endParaRPr lang="en-IN">
              <a:solidFill>
                <a:prstClr val="black">
                  <a:tint val="75000"/>
                </a:prstClr>
              </a:solidFill>
            </a:endParaRPr>
          </a:p>
        </p:txBody>
      </p:sp>
      <p:sp>
        <p:nvSpPr>
          <p:cNvPr id="8" name="Footer Placeholder 7">
            <a:extLst>
              <a:ext uri="{FF2B5EF4-FFF2-40B4-BE49-F238E27FC236}">
                <a16:creationId xmlns:a16="http://schemas.microsoft.com/office/drawing/2014/main" xmlns="" id="{3F243F48-D765-C459-0E0D-BF1F705990C9}"/>
              </a:ext>
            </a:extLst>
          </p:cNvPr>
          <p:cNvSpPr>
            <a:spLocks noGrp="1"/>
          </p:cNvSpPr>
          <p:nvPr>
            <p:ph type="ftr" sz="quarter" idx="11"/>
          </p:nvPr>
        </p:nvSpPr>
        <p:spPr/>
        <p:txBody>
          <a:bodyPr/>
          <a:lstStyle/>
          <a:p>
            <a:endParaRPr lang="en-IN">
              <a:solidFill>
                <a:prstClr val="black">
                  <a:tint val="75000"/>
                </a:prstClr>
              </a:solidFill>
            </a:endParaRPr>
          </a:p>
        </p:txBody>
      </p:sp>
      <p:sp>
        <p:nvSpPr>
          <p:cNvPr id="9" name="Slide Number Placeholder 8">
            <a:extLst>
              <a:ext uri="{FF2B5EF4-FFF2-40B4-BE49-F238E27FC236}">
                <a16:creationId xmlns:a16="http://schemas.microsoft.com/office/drawing/2014/main" xmlns="" id="{90AE5C3A-1E7A-934A-69BE-BE2F04CC2B1B}"/>
              </a:ext>
            </a:extLst>
          </p:cNvPr>
          <p:cNvSpPr>
            <a:spLocks noGrp="1"/>
          </p:cNvSpPr>
          <p:nvPr>
            <p:ph type="sldNum" sz="quarter" idx="12"/>
          </p:nvPr>
        </p:nvSpPr>
        <p:spPr/>
        <p:txBody>
          <a:bodyPr/>
          <a:lstStyle/>
          <a:p>
            <a:fld id="{88C909EF-151F-4BFD-B2E8-3CA63EA71F11}"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31973733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E7F4DA-8C6B-B9DD-5D5A-0248BB0E71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48A1F8A6-76B7-E8C5-345E-18C4FB885286}"/>
              </a:ext>
            </a:extLst>
          </p:cNvPr>
          <p:cNvSpPr>
            <a:spLocks noGrp="1"/>
          </p:cNvSpPr>
          <p:nvPr>
            <p:ph type="dt" sz="half" idx="10"/>
          </p:nvPr>
        </p:nvSpPr>
        <p:spPr/>
        <p:txBody>
          <a:bodyPr/>
          <a:lstStyle/>
          <a:p>
            <a:endParaRPr lang="en-IN">
              <a:solidFill>
                <a:prstClr val="black">
                  <a:tint val="75000"/>
                </a:prstClr>
              </a:solidFill>
            </a:endParaRPr>
          </a:p>
        </p:txBody>
      </p:sp>
      <p:sp>
        <p:nvSpPr>
          <p:cNvPr id="4" name="Footer Placeholder 3">
            <a:extLst>
              <a:ext uri="{FF2B5EF4-FFF2-40B4-BE49-F238E27FC236}">
                <a16:creationId xmlns:a16="http://schemas.microsoft.com/office/drawing/2014/main" xmlns="" id="{B53A43FA-6466-0684-3D37-201DAABB9C1A}"/>
              </a:ext>
            </a:extLst>
          </p:cNvPr>
          <p:cNvSpPr>
            <a:spLocks noGrp="1"/>
          </p:cNvSpPr>
          <p:nvPr>
            <p:ph type="ftr" sz="quarter" idx="11"/>
          </p:nvPr>
        </p:nvSpPr>
        <p:spPr/>
        <p:txBody>
          <a:bodyPr/>
          <a:lstStyle/>
          <a:p>
            <a:endParaRPr lang="en-IN">
              <a:solidFill>
                <a:prstClr val="black">
                  <a:tint val="75000"/>
                </a:prstClr>
              </a:solidFill>
            </a:endParaRPr>
          </a:p>
        </p:txBody>
      </p:sp>
      <p:sp>
        <p:nvSpPr>
          <p:cNvPr id="5" name="Slide Number Placeholder 4">
            <a:extLst>
              <a:ext uri="{FF2B5EF4-FFF2-40B4-BE49-F238E27FC236}">
                <a16:creationId xmlns:a16="http://schemas.microsoft.com/office/drawing/2014/main" xmlns="" id="{BC7485FF-07AA-4F83-BCED-4C4F8610870D}"/>
              </a:ext>
            </a:extLst>
          </p:cNvPr>
          <p:cNvSpPr>
            <a:spLocks noGrp="1"/>
          </p:cNvSpPr>
          <p:nvPr>
            <p:ph type="sldNum" sz="quarter" idx="12"/>
          </p:nvPr>
        </p:nvSpPr>
        <p:spPr/>
        <p:txBody>
          <a:bodyPr/>
          <a:lstStyle/>
          <a:p>
            <a:fld id="{88C909EF-151F-4BFD-B2E8-3CA63EA71F11}"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39123603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8BBC2FF-CD6D-E027-B52A-98B871479F07}"/>
              </a:ext>
            </a:extLst>
          </p:cNvPr>
          <p:cNvSpPr>
            <a:spLocks noGrp="1"/>
          </p:cNvSpPr>
          <p:nvPr>
            <p:ph type="dt" sz="half" idx="10"/>
          </p:nvPr>
        </p:nvSpPr>
        <p:spPr/>
        <p:txBody>
          <a:bodyPr/>
          <a:lstStyle/>
          <a:p>
            <a:endParaRPr lang="en-IN">
              <a:solidFill>
                <a:prstClr val="black">
                  <a:tint val="75000"/>
                </a:prstClr>
              </a:solidFill>
            </a:endParaRPr>
          </a:p>
        </p:txBody>
      </p:sp>
      <p:sp>
        <p:nvSpPr>
          <p:cNvPr id="3" name="Footer Placeholder 2">
            <a:extLst>
              <a:ext uri="{FF2B5EF4-FFF2-40B4-BE49-F238E27FC236}">
                <a16:creationId xmlns:a16="http://schemas.microsoft.com/office/drawing/2014/main" xmlns="" id="{81860DE7-752F-FA81-B197-0AE92C3784D8}"/>
              </a:ext>
            </a:extLst>
          </p:cNvPr>
          <p:cNvSpPr>
            <a:spLocks noGrp="1"/>
          </p:cNvSpPr>
          <p:nvPr>
            <p:ph type="ftr" sz="quarter" idx="11"/>
          </p:nvPr>
        </p:nvSpPr>
        <p:spPr/>
        <p:txBody>
          <a:bodyPr/>
          <a:lstStyle/>
          <a:p>
            <a:endParaRPr lang="en-IN">
              <a:solidFill>
                <a:prstClr val="black">
                  <a:tint val="75000"/>
                </a:prstClr>
              </a:solidFill>
            </a:endParaRPr>
          </a:p>
        </p:txBody>
      </p:sp>
      <p:sp>
        <p:nvSpPr>
          <p:cNvPr id="4" name="Slide Number Placeholder 3">
            <a:extLst>
              <a:ext uri="{FF2B5EF4-FFF2-40B4-BE49-F238E27FC236}">
                <a16:creationId xmlns:a16="http://schemas.microsoft.com/office/drawing/2014/main" xmlns="" id="{7680E256-20D0-B781-E9D2-16070664B6B1}"/>
              </a:ext>
            </a:extLst>
          </p:cNvPr>
          <p:cNvSpPr>
            <a:spLocks noGrp="1"/>
          </p:cNvSpPr>
          <p:nvPr>
            <p:ph type="sldNum" sz="quarter" idx="12"/>
          </p:nvPr>
        </p:nvSpPr>
        <p:spPr/>
        <p:txBody>
          <a:bodyPr/>
          <a:lstStyle/>
          <a:p>
            <a:fld id="{88C909EF-151F-4BFD-B2E8-3CA63EA71F11}"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19104759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37D3D6-D713-3935-7679-263656B3A1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26674828-CF30-F664-CAEC-464ABC81C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F1D48E5B-9ED6-E8D6-0F97-A0FE9C0C3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6F5A7DF-0F74-9BC5-1387-2195C3743F79}"/>
              </a:ext>
            </a:extLst>
          </p:cNvPr>
          <p:cNvSpPr>
            <a:spLocks noGrp="1"/>
          </p:cNvSpPr>
          <p:nvPr>
            <p:ph type="dt" sz="half" idx="10"/>
          </p:nvPr>
        </p:nvSpPr>
        <p:spPr/>
        <p:txBody>
          <a:bodyPr/>
          <a:lstStyle/>
          <a:p>
            <a:endParaRPr lang="en-IN">
              <a:solidFill>
                <a:prstClr val="black">
                  <a:tint val="75000"/>
                </a:prstClr>
              </a:solidFill>
            </a:endParaRPr>
          </a:p>
        </p:txBody>
      </p:sp>
      <p:sp>
        <p:nvSpPr>
          <p:cNvPr id="6" name="Footer Placeholder 5">
            <a:extLst>
              <a:ext uri="{FF2B5EF4-FFF2-40B4-BE49-F238E27FC236}">
                <a16:creationId xmlns:a16="http://schemas.microsoft.com/office/drawing/2014/main" xmlns="" id="{FB54F162-AFDC-40C8-35DA-CF88D2591C18}"/>
              </a:ext>
            </a:extLst>
          </p:cNvPr>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a:extLst>
              <a:ext uri="{FF2B5EF4-FFF2-40B4-BE49-F238E27FC236}">
                <a16:creationId xmlns:a16="http://schemas.microsoft.com/office/drawing/2014/main" xmlns="" id="{F3F7DB8A-D7CF-3E53-D4B6-4FC8B6D96AE4}"/>
              </a:ext>
            </a:extLst>
          </p:cNvPr>
          <p:cNvSpPr>
            <a:spLocks noGrp="1"/>
          </p:cNvSpPr>
          <p:nvPr>
            <p:ph type="sldNum" sz="quarter" idx="12"/>
          </p:nvPr>
        </p:nvSpPr>
        <p:spPr/>
        <p:txBody>
          <a:bodyPr/>
          <a:lstStyle/>
          <a:p>
            <a:fld id="{88C909EF-151F-4BFD-B2E8-3CA63EA71F11}"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133954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88B9C4-8C0F-65DC-A0E6-FF578FC215B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935AD027-92BB-F17D-6663-20A986439B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5D00FBE4-55BF-711F-CC3D-D8FC8A4B2948}"/>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CCAD336D-74F7-4E99-63DC-3F17BA374AD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C735A0A6-D236-B8EB-5786-7CF5F245AF1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4650885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C723B4-8313-F8A3-67AE-8979E14E5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4C9CB00A-62A5-F539-9D05-537B653E8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D07A1921-C811-3EAE-0DF7-A5D64DD04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391EFBA-7EE2-2084-172D-1AA94B0DD6DA}"/>
              </a:ext>
            </a:extLst>
          </p:cNvPr>
          <p:cNvSpPr>
            <a:spLocks noGrp="1"/>
          </p:cNvSpPr>
          <p:nvPr>
            <p:ph type="dt" sz="half" idx="10"/>
          </p:nvPr>
        </p:nvSpPr>
        <p:spPr/>
        <p:txBody>
          <a:bodyPr/>
          <a:lstStyle/>
          <a:p>
            <a:endParaRPr lang="en-IN">
              <a:solidFill>
                <a:prstClr val="black">
                  <a:tint val="75000"/>
                </a:prstClr>
              </a:solidFill>
            </a:endParaRPr>
          </a:p>
        </p:txBody>
      </p:sp>
      <p:sp>
        <p:nvSpPr>
          <p:cNvPr id="6" name="Footer Placeholder 5">
            <a:extLst>
              <a:ext uri="{FF2B5EF4-FFF2-40B4-BE49-F238E27FC236}">
                <a16:creationId xmlns:a16="http://schemas.microsoft.com/office/drawing/2014/main" xmlns="" id="{8DB01669-9A24-51C0-B1A3-2FA9D5861EF8}"/>
              </a:ext>
            </a:extLst>
          </p:cNvPr>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a:extLst>
              <a:ext uri="{FF2B5EF4-FFF2-40B4-BE49-F238E27FC236}">
                <a16:creationId xmlns:a16="http://schemas.microsoft.com/office/drawing/2014/main" xmlns="" id="{CC9699AE-A286-25B5-6940-94C48B4DA889}"/>
              </a:ext>
            </a:extLst>
          </p:cNvPr>
          <p:cNvSpPr>
            <a:spLocks noGrp="1"/>
          </p:cNvSpPr>
          <p:nvPr>
            <p:ph type="sldNum" sz="quarter" idx="12"/>
          </p:nvPr>
        </p:nvSpPr>
        <p:spPr/>
        <p:txBody>
          <a:bodyPr/>
          <a:lstStyle/>
          <a:p>
            <a:fld id="{88C909EF-151F-4BFD-B2E8-3CA63EA71F11}"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20140286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68A54C-E0D5-70C2-9846-24A81E40491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AD85FBA6-6DAA-EEEF-6678-04D78E151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DD5E3A77-5936-6895-A749-371247A4265C}"/>
              </a:ext>
            </a:extLst>
          </p:cNvPr>
          <p:cNvSpPr>
            <a:spLocks noGrp="1"/>
          </p:cNvSpPr>
          <p:nvPr>
            <p:ph type="dt" sz="half" idx="10"/>
          </p:nvPr>
        </p:nvSpPr>
        <p:spPr/>
        <p:txBody>
          <a:bodyPr/>
          <a:lstStyle/>
          <a:p>
            <a:endParaRPr lang="en-IN">
              <a:solidFill>
                <a:prstClr val="black">
                  <a:tint val="75000"/>
                </a:prstClr>
              </a:solidFill>
            </a:endParaRPr>
          </a:p>
        </p:txBody>
      </p:sp>
      <p:sp>
        <p:nvSpPr>
          <p:cNvPr id="5" name="Footer Placeholder 4">
            <a:extLst>
              <a:ext uri="{FF2B5EF4-FFF2-40B4-BE49-F238E27FC236}">
                <a16:creationId xmlns:a16="http://schemas.microsoft.com/office/drawing/2014/main" xmlns="" id="{3ABB3406-40A3-A831-1F25-734E9E398D56}"/>
              </a:ext>
            </a:extLst>
          </p:cNvPr>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a:extLst>
              <a:ext uri="{FF2B5EF4-FFF2-40B4-BE49-F238E27FC236}">
                <a16:creationId xmlns:a16="http://schemas.microsoft.com/office/drawing/2014/main" xmlns="" id="{9DE6DB45-BDC7-8C23-CFC1-16FCAFA9DFFD}"/>
              </a:ext>
            </a:extLst>
          </p:cNvPr>
          <p:cNvSpPr>
            <a:spLocks noGrp="1"/>
          </p:cNvSpPr>
          <p:nvPr>
            <p:ph type="sldNum" sz="quarter" idx="12"/>
          </p:nvPr>
        </p:nvSpPr>
        <p:spPr/>
        <p:txBody>
          <a:bodyPr/>
          <a:lstStyle/>
          <a:p>
            <a:fld id="{88C909EF-151F-4BFD-B2E8-3CA63EA71F11}"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37407165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0E91D2C-3BBA-D10C-6423-F2FAA122BA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E0D2EF8-6870-23F9-EC47-D7B5D42EC2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38E9427E-10C5-0CDF-7602-F164B8320513}"/>
              </a:ext>
            </a:extLst>
          </p:cNvPr>
          <p:cNvSpPr>
            <a:spLocks noGrp="1"/>
          </p:cNvSpPr>
          <p:nvPr>
            <p:ph type="dt" sz="half" idx="10"/>
          </p:nvPr>
        </p:nvSpPr>
        <p:spPr/>
        <p:txBody>
          <a:bodyPr/>
          <a:lstStyle/>
          <a:p>
            <a:endParaRPr lang="en-IN">
              <a:solidFill>
                <a:prstClr val="black">
                  <a:tint val="75000"/>
                </a:prstClr>
              </a:solidFill>
            </a:endParaRPr>
          </a:p>
        </p:txBody>
      </p:sp>
      <p:sp>
        <p:nvSpPr>
          <p:cNvPr id="5" name="Footer Placeholder 4">
            <a:extLst>
              <a:ext uri="{FF2B5EF4-FFF2-40B4-BE49-F238E27FC236}">
                <a16:creationId xmlns:a16="http://schemas.microsoft.com/office/drawing/2014/main" xmlns="" id="{4ABE4B1D-D54B-798D-F010-F168851AFF71}"/>
              </a:ext>
            </a:extLst>
          </p:cNvPr>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a:extLst>
              <a:ext uri="{FF2B5EF4-FFF2-40B4-BE49-F238E27FC236}">
                <a16:creationId xmlns:a16="http://schemas.microsoft.com/office/drawing/2014/main" xmlns="" id="{E3EFE9AE-94C4-744F-353C-52EFE293E6D2}"/>
              </a:ext>
            </a:extLst>
          </p:cNvPr>
          <p:cNvSpPr>
            <a:spLocks noGrp="1"/>
          </p:cNvSpPr>
          <p:nvPr>
            <p:ph type="sldNum" sz="quarter" idx="12"/>
          </p:nvPr>
        </p:nvSpPr>
        <p:spPr/>
        <p:txBody>
          <a:bodyPr/>
          <a:lstStyle/>
          <a:p>
            <a:fld id="{88C909EF-151F-4BFD-B2E8-3CA63EA71F11}"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3337299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1FBB35-A2BE-22EF-0BD5-C3973FDF4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E3D0FD7C-0B52-A000-1DCD-86F35D421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B0E751DE-F195-6BE0-7A34-10AE5EBF2E66}"/>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76B12F91-9B54-F90F-A38C-9B315B0F48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64889A0B-5E0A-9F0A-E9D9-8BC8C7C09B3F}"/>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52155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8A0719-DCA6-C93A-6DA6-4777CB76B7D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51FB3202-E84C-00D2-C21F-C90CE5E97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9DAE6341-BE08-B336-5EB8-146A1316FF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B77CBE94-84A3-FB98-56B7-817B7DBD0015}"/>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F1C5B15F-D1A7-DD51-12F2-727F57872C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CDC2A620-C943-7EB1-7E7E-76E913230D6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159640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3C7E2F-2602-0CBC-520F-019D16137C7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85D612A-CAA7-0362-D3B1-7F91ADD4E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13D8DE2-E428-D852-4C61-3C34397E8F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3F40206C-95BB-C704-EC79-05D31F8480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4B73F4F7-3BE9-0013-924C-682516D8D1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F2E72D08-8AB3-6383-C25D-74B3BCD7C40F}"/>
              </a:ext>
            </a:extLst>
          </p:cNvPr>
          <p:cNvSpPr>
            <a:spLocks noGrp="1"/>
          </p:cNvSpPr>
          <p:nvPr>
            <p:ph type="dt" sz="half" idx="10"/>
          </p:nvPr>
        </p:nvSpPr>
        <p:spPr/>
        <p:txBody>
          <a:bodyPr/>
          <a:lstStyle/>
          <a:p>
            <a:endParaRPr lang="en-IN"/>
          </a:p>
        </p:txBody>
      </p:sp>
      <p:sp>
        <p:nvSpPr>
          <p:cNvPr id="8" name="Footer Placeholder 7">
            <a:extLst>
              <a:ext uri="{FF2B5EF4-FFF2-40B4-BE49-F238E27FC236}">
                <a16:creationId xmlns="" xmlns:a16="http://schemas.microsoft.com/office/drawing/2014/main" id="{3F243F48-D765-C459-0E0D-BF1F705990C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90AE5C3A-1E7A-934A-69BE-BE2F04CC2B1B}"/>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27385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E7F4DA-8C6B-B9DD-5D5A-0248BB0E71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48A1F8A6-76B7-E8C5-345E-18C4FB885286}"/>
              </a:ext>
            </a:extLst>
          </p:cNvPr>
          <p:cNvSpPr>
            <a:spLocks noGrp="1"/>
          </p:cNvSpPr>
          <p:nvPr>
            <p:ph type="dt" sz="half" idx="10"/>
          </p:nvPr>
        </p:nvSpPr>
        <p:spPr/>
        <p:txBody>
          <a:bodyPr/>
          <a:lstStyle/>
          <a:p>
            <a:endParaRPr lang="en-IN"/>
          </a:p>
        </p:txBody>
      </p:sp>
      <p:sp>
        <p:nvSpPr>
          <p:cNvPr id="4" name="Footer Placeholder 3">
            <a:extLst>
              <a:ext uri="{FF2B5EF4-FFF2-40B4-BE49-F238E27FC236}">
                <a16:creationId xmlns="" xmlns:a16="http://schemas.microsoft.com/office/drawing/2014/main" id="{B53A43FA-6466-0684-3D37-201DAABB9C1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BC7485FF-07AA-4F83-BCED-4C4F8610870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89501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8BBC2FF-CD6D-E027-B52A-98B871479F07}"/>
              </a:ext>
            </a:extLst>
          </p:cNvPr>
          <p:cNvSpPr>
            <a:spLocks noGrp="1"/>
          </p:cNvSpPr>
          <p:nvPr>
            <p:ph type="dt" sz="half" idx="10"/>
          </p:nvPr>
        </p:nvSpPr>
        <p:spPr/>
        <p:txBody>
          <a:bodyPr/>
          <a:lstStyle/>
          <a:p>
            <a:endParaRPr lang="en-IN"/>
          </a:p>
        </p:txBody>
      </p:sp>
      <p:sp>
        <p:nvSpPr>
          <p:cNvPr id="3" name="Footer Placeholder 2">
            <a:extLst>
              <a:ext uri="{FF2B5EF4-FFF2-40B4-BE49-F238E27FC236}">
                <a16:creationId xmlns="" xmlns:a16="http://schemas.microsoft.com/office/drawing/2014/main" id="{81860DE7-752F-FA81-B197-0AE92C3784D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7680E256-20D0-B781-E9D2-16070664B6B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9693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37D3D6-D713-3935-7679-263656B3A1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26674828-CF30-F664-CAEC-464ABC81C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F1D48E5B-9ED6-E8D6-0F97-A0FE9C0C3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6F5A7DF-0F74-9BC5-1387-2195C3743F79}"/>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FB54F162-AFDC-40C8-35DA-CF88D2591C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F3F7DB8A-D7CF-3E53-D4B6-4FC8B6D96AE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285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C723B4-8313-F8A3-67AE-8979E14E5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4C9CB00A-62A5-F539-9D05-537B653E8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D07A1921-C811-3EAE-0DF7-A5D64DD04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391EFBA-7EE2-2084-172D-1AA94B0DD6DA}"/>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8DB01669-9A24-51C0-B1A3-2FA9D5861EF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CC9699AE-A286-25B5-6940-94C48B4DA889}"/>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17121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D5DBA780-3E50-1E0F-1CF7-6AC07C2BE17A}"/>
              </a:ext>
            </a:extLst>
          </p:cNvPr>
          <p:cNvSpPr>
            <a:spLocks noGrp="1"/>
          </p:cNvSpPr>
          <p:nvPr>
            <p:ph type="title"/>
          </p:nvPr>
        </p:nvSpPr>
        <p:spPr>
          <a:xfrm>
            <a:off x="2631988" y="1544595"/>
            <a:ext cx="8721811" cy="14609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 xmlns:a16="http://schemas.microsoft.com/office/drawing/2014/main" id="{73FD75A1-90BF-BC13-5756-79E21A1AE2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27B6B896-80F9-C18F-BC55-34E7F8752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p>
        </p:txBody>
      </p:sp>
      <p:sp>
        <p:nvSpPr>
          <p:cNvPr id="5" name="Footer Placeholder 4">
            <a:extLst>
              <a:ext uri="{FF2B5EF4-FFF2-40B4-BE49-F238E27FC236}">
                <a16:creationId xmlns="" xmlns:a16="http://schemas.microsoft.com/office/drawing/2014/main" id="{F2B0AAFE-379C-DF5F-EEE4-1E4E4A9F8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41C58090-1E21-98A0-E250-95BA54AB85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909EF-151F-4BFD-B2E8-3CA63EA71F11}" type="slidenum">
              <a:rPr lang="en-IN" smtClean="0"/>
              <a:t>‹#›</a:t>
            </a:fld>
            <a:endParaRPr lang="en-IN"/>
          </a:p>
        </p:txBody>
      </p:sp>
      <p:pic>
        <p:nvPicPr>
          <p:cNvPr id="7" name="Picture 2" descr="RNB Global University - Home | Facebook">
            <a:extLst>
              <a:ext uri="{FF2B5EF4-FFF2-40B4-BE49-F238E27FC236}">
                <a16:creationId xmlns="" xmlns:a16="http://schemas.microsoft.com/office/drawing/2014/main" id="{A3214A48-90A6-419D-A022-6FDF9DBE55C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919346" y="136525"/>
            <a:ext cx="1115104" cy="111510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C90F337F-D896-4C1F-64C9-D70F25B9E013}"/>
              </a:ext>
            </a:extLst>
          </p:cNvPr>
          <p:cNvSpPr/>
          <p:nvPr userDrawn="1"/>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130206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5DBA780-3E50-1E0F-1CF7-6AC07C2BE17A}"/>
              </a:ext>
            </a:extLst>
          </p:cNvPr>
          <p:cNvSpPr>
            <a:spLocks noGrp="1"/>
          </p:cNvSpPr>
          <p:nvPr>
            <p:ph type="title"/>
          </p:nvPr>
        </p:nvSpPr>
        <p:spPr>
          <a:xfrm>
            <a:off x="2631988" y="1544595"/>
            <a:ext cx="8721811" cy="14609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a16="http://schemas.microsoft.com/office/drawing/2014/main" xmlns="" id="{73FD75A1-90BF-BC13-5756-79E21A1AE2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7B6B896-80F9-C18F-BC55-34E7F8752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solidFill>
                <a:prstClr val="black">
                  <a:tint val="75000"/>
                </a:prstClr>
              </a:solidFill>
            </a:endParaRPr>
          </a:p>
        </p:txBody>
      </p:sp>
      <p:sp>
        <p:nvSpPr>
          <p:cNvPr id="5" name="Footer Placeholder 4">
            <a:extLst>
              <a:ext uri="{FF2B5EF4-FFF2-40B4-BE49-F238E27FC236}">
                <a16:creationId xmlns:a16="http://schemas.microsoft.com/office/drawing/2014/main" xmlns="" id="{F2B0AAFE-379C-DF5F-EEE4-1E4E4A9F8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solidFill>
                <a:prstClr val="black">
                  <a:tint val="75000"/>
                </a:prstClr>
              </a:solidFill>
            </a:endParaRPr>
          </a:p>
        </p:txBody>
      </p:sp>
      <p:sp>
        <p:nvSpPr>
          <p:cNvPr id="6" name="Slide Number Placeholder 5">
            <a:extLst>
              <a:ext uri="{FF2B5EF4-FFF2-40B4-BE49-F238E27FC236}">
                <a16:creationId xmlns:a16="http://schemas.microsoft.com/office/drawing/2014/main" xmlns="" id="{41C58090-1E21-98A0-E250-95BA54AB85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909EF-151F-4BFD-B2E8-3CA63EA71F11}" type="slidenum">
              <a:rPr lang="en-IN" smtClean="0">
                <a:solidFill>
                  <a:prstClr val="black">
                    <a:tint val="75000"/>
                  </a:prstClr>
                </a:solidFill>
              </a:rPr>
              <a:pPr/>
              <a:t>‹#›</a:t>
            </a:fld>
            <a:endParaRPr lang="en-IN">
              <a:solidFill>
                <a:prstClr val="black">
                  <a:tint val="75000"/>
                </a:prstClr>
              </a:solidFill>
            </a:endParaRPr>
          </a:p>
        </p:txBody>
      </p:sp>
      <p:pic>
        <p:nvPicPr>
          <p:cNvPr id="7" name="Picture 2" descr="RNB Global University - Home | Facebook">
            <a:extLst>
              <a:ext uri="{FF2B5EF4-FFF2-40B4-BE49-F238E27FC236}">
                <a16:creationId xmlns:a16="http://schemas.microsoft.com/office/drawing/2014/main" xmlns="" id="{A3214A48-90A6-419D-A022-6FDF9DBE55C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919346" y="136525"/>
            <a:ext cx="1115104" cy="1115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6138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27CAF6-2972-03A3-5622-95C06C897355}"/>
              </a:ext>
            </a:extLst>
          </p:cNvPr>
          <p:cNvSpPr>
            <a:spLocks noGrp="1"/>
          </p:cNvSpPr>
          <p:nvPr>
            <p:ph type="ctrTitle"/>
          </p:nvPr>
        </p:nvSpPr>
        <p:spPr>
          <a:xfrm>
            <a:off x="-166254" y="4100945"/>
            <a:ext cx="9144000" cy="2207636"/>
          </a:xfrm>
        </p:spPr>
        <p:txBody>
          <a:bodyPr>
            <a:normAutofit/>
          </a:bodyPr>
          <a:lstStyle/>
          <a:p>
            <a:pPr>
              <a:lnSpc>
                <a:spcPct val="107000"/>
              </a:lnSpc>
              <a:spcAft>
                <a:spcPts val="800"/>
              </a:spcAft>
            </a:pPr>
            <a:r>
              <a:rPr lang="en-IN" sz="4400" b="1"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Problems and prospects of rainfed agriculture in India</a:t>
            </a:r>
            <a:r>
              <a:rPr lang="en-IN" sz="1800" dirty="0">
                <a:effectLst/>
                <a:latin typeface="Calibri" panose="020F0502020204030204" pitchFamily="34" charset="0"/>
                <a:ea typeface="Calibri" panose="020F0502020204030204" pitchFamily="34" charset="0"/>
                <a:cs typeface="Mangal" panose="02040503050203030202" pitchFamily="18" charset="0"/>
              </a:rPr>
              <a:t/>
            </a:r>
            <a:br>
              <a:rPr lang="en-IN" sz="1800" dirty="0">
                <a:effectLst/>
                <a:latin typeface="Calibri" panose="020F0502020204030204" pitchFamily="34" charset="0"/>
                <a:ea typeface="Calibri" panose="020F0502020204030204" pitchFamily="34" charset="0"/>
                <a:cs typeface="Mangal" panose="02040503050203030202" pitchFamily="18" charset="0"/>
              </a:rPr>
            </a:br>
            <a:endParaRPr lang="en-IN" sz="36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 xmlns:a16="http://schemas.microsoft.com/office/drawing/2014/main" id="{40C6D89B-493B-DE64-37FB-586147175221}"/>
              </a:ext>
            </a:extLst>
          </p:cNvPr>
          <p:cNvSpPr>
            <a:spLocks noGrp="1"/>
          </p:cNvSpPr>
          <p:nvPr>
            <p:ph type="subTitle" idx="1"/>
          </p:nvPr>
        </p:nvSpPr>
        <p:spPr>
          <a:xfrm>
            <a:off x="8191500" y="4965700"/>
            <a:ext cx="2476499" cy="1562100"/>
          </a:xfrm>
        </p:spPr>
        <p:txBody>
          <a:bodyPr>
            <a:normAutofit fontScale="92500" lnSpcReduction="10000"/>
          </a:bodyPr>
          <a:lstStyle/>
          <a:p>
            <a:endParaRPr lang="en-US" dirty="0"/>
          </a:p>
          <a:p>
            <a:r>
              <a:rPr lang="en-US" dirty="0">
                <a:solidFill>
                  <a:srgbClr val="FF0000"/>
                </a:solidFill>
              </a:rPr>
              <a:t>Delivered by </a:t>
            </a:r>
          </a:p>
          <a:p>
            <a:r>
              <a:rPr lang="en-US" b="1" dirty="0" smtClean="0">
                <a:solidFill>
                  <a:srgbClr val="FF0000"/>
                </a:solidFill>
              </a:rPr>
              <a:t>Mr. ANIL SWAMI</a:t>
            </a:r>
            <a:endParaRPr lang="en-US" b="1" dirty="0">
              <a:solidFill>
                <a:srgbClr val="FF0000"/>
              </a:solidFill>
            </a:endParaRPr>
          </a:p>
          <a:p>
            <a:r>
              <a:rPr lang="en-US" sz="2200" b="1" dirty="0">
                <a:solidFill>
                  <a:srgbClr val="FF0000"/>
                </a:solidFill>
              </a:rPr>
              <a:t>Asst. Professor</a:t>
            </a:r>
            <a:endParaRPr lang="en-IN" sz="2200" b="1" dirty="0">
              <a:solidFill>
                <a:srgbClr val="FF0000"/>
              </a:solidFill>
            </a:endParaRPr>
          </a:p>
        </p:txBody>
      </p:sp>
      <p:pic>
        <p:nvPicPr>
          <p:cNvPr id="2050" name="Picture 2" descr="RNB Global University - Home | Facebook">
            <a:extLst>
              <a:ext uri="{FF2B5EF4-FFF2-40B4-BE49-F238E27FC236}">
                <a16:creationId xmlns="" xmlns:a16="http://schemas.microsoft.com/office/drawing/2014/main" id="{F5EDFB42-32F6-193C-CE3A-1CD4E2FAB7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7" y="17058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 xmlns:a16="http://schemas.microsoft.com/office/drawing/2014/main" id="{B1298E87-BB37-416D-A444-4FAA07018B97}"/>
              </a:ext>
            </a:extLst>
          </p:cNvPr>
          <p:cNvSpPr>
            <a:spLocks noGrp="1"/>
          </p:cNvSpPr>
          <p:nvPr>
            <p:ph type="sldNum" sz="quarter" idx="12"/>
          </p:nvPr>
        </p:nvSpPr>
        <p:spPr/>
        <p:txBody>
          <a:bodyPr/>
          <a:lstStyle/>
          <a:p>
            <a:fld id="{88C909EF-151F-4BFD-B2E8-3CA63EA71F11}" type="slidenum">
              <a:rPr lang="en-IN" smtClean="0"/>
              <a:t>1</a:t>
            </a:fld>
            <a:endParaRPr lang="en-IN"/>
          </a:p>
        </p:txBody>
      </p:sp>
      <p:sp>
        <p:nvSpPr>
          <p:cNvPr id="6" name="Rectangle 5">
            <a:extLst>
              <a:ext uri="{FF2B5EF4-FFF2-40B4-BE49-F238E27FC236}">
                <a16:creationId xmlns="" xmlns:a16="http://schemas.microsoft.com/office/drawing/2014/main" id="{0571B0A5-634A-3F5C-27D9-7327226D764E}"/>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1817" y="2064328"/>
            <a:ext cx="9144000" cy="238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3152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10</a:t>
            </a:fld>
            <a:endParaRPr lang="en-IN"/>
          </a:p>
        </p:txBody>
      </p:sp>
      <p:sp>
        <p:nvSpPr>
          <p:cNvPr id="3" name="TextBox 2">
            <a:extLst>
              <a:ext uri="{FF2B5EF4-FFF2-40B4-BE49-F238E27FC236}">
                <a16:creationId xmlns="" xmlns:a16="http://schemas.microsoft.com/office/drawing/2014/main" id="{46332532-9A06-9AB4-A582-B36B11B4F01D}"/>
              </a:ext>
            </a:extLst>
          </p:cNvPr>
          <p:cNvSpPr txBox="1"/>
          <p:nvPr/>
        </p:nvSpPr>
        <p:spPr>
          <a:xfrm>
            <a:off x="627796" y="736979"/>
            <a:ext cx="10726003" cy="4003788"/>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(b) Early withdrawal of monsoon:</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This situation is equally or more dangerous than late onset of monsoon.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Rainy season crops will be subjected to terminal stress leading to poor yields.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Similarly, post-rainy season crops fail due to inadequate available soil moisture, especially during reproductive and maturity phases.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33771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11</a:t>
            </a:fld>
            <a:endParaRPr lang="en-IN"/>
          </a:p>
        </p:txBody>
      </p:sp>
      <p:sp>
        <p:nvSpPr>
          <p:cNvPr id="3" name="TextBox 2">
            <a:extLst>
              <a:ext uri="{FF2B5EF4-FFF2-40B4-BE49-F238E27FC236}">
                <a16:creationId xmlns="" xmlns:a16="http://schemas.microsoft.com/office/drawing/2014/main" id="{F1F46AF6-FB67-B82C-E1C9-BBED03661426}"/>
              </a:ext>
            </a:extLst>
          </p:cNvPr>
          <p:cNvSpPr txBox="1"/>
          <p:nvPr/>
        </p:nvSpPr>
        <p:spPr>
          <a:xfrm>
            <a:off x="368490" y="573206"/>
            <a:ext cx="10440537" cy="5296450"/>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(c) Prolonged dry spells:</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SzPts val="1400"/>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Breaks of monsoon for 7-10 days may not be a serious concern.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SzPts val="1400"/>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Break between two consecutive rainfalls for more than 15 days duration especially at critical stages for soil moisture stress, leads to reduction in yield.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SzPts val="1400"/>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Drought due to break in monsoon may adversely affect the crops in shallow soils than in deep soils.</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SzPts val="1400"/>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It also has ill-effect on crop yield in tropical and sun-tropical regions.</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4668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12</a:t>
            </a:fld>
            <a:endParaRPr lang="en-IN"/>
          </a:p>
        </p:txBody>
      </p:sp>
      <p:sp>
        <p:nvSpPr>
          <p:cNvPr id="3" name="TextBox 2">
            <a:extLst>
              <a:ext uri="{FF2B5EF4-FFF2-40B4-BE49-F238E27FC236}">
                <a16:creationId xmlns="" xmlns:a16="http://schemas.microsoft.com/office/drawing/2014/main" id="{9302A1C7-4D5D-3A36-BD73-97C6BFE899E6}"/>
              </a:ext>
            </a:extLst>
          </p:cNvPr>
          <p:cNvSpPr txBox="1"/>
          <p:nvPr/>
        </p:nvSpPr>
        <p:spPr>
          <a:xfrm>
            <a:off x="1187354" y="818867"/>
            <a:ext cx="10495130" cy="4106381"/>
          </a:xfrm>
          <a:prstGeom prst="rect">
            <a:avLst/>
          </a:prstGeom>
          <a:noFill/>
        </p:spPr>
        <p:txBody>
          <a:bodyPr wrap="square">
            <a:spAutoFit/>
          </a:bodyPr>
          <a:lstStyle/>
          <a:p>
            <a:pPr algn="just">
              <a:lnSpc>
                <a:spcPct val="150000"/>
              </a:lnSpc>
              <a:spcAft>
                <a:spcPts val="800"/>
              </a:spcAft>
            </a:pPr>
            <a:r>
              <a:rPr lang="en-IN" sz="2800" b="1"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Others</a:t>
            </a:r>
            <a:endParaRPr lang="en-IN" sz="20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A) High atmospheric temperature:</a:t>
            </a:r>
            <a:r>
              <a:rPr lang="en-IN" sz="2800" dirty="0">
                <a:effectLst/>
                <a:latin typeface="Times New Roman" panose="02020603050405020304" pitchFamily="18" charset="0"/>
                <a:ea typeface="Calibri" panose="020F0502020204030204" pitchFamily="34" charset="0"/>
                <a:cs typeface="Mangal" panose="02040503050203030202" pitchFamily="18" charset="0"/>
              </a:rPr>
              <a:t> Because of high atmospheric temperature, the atmospheric demand for moisture increases causing high evapotranspiration losses resulting in moisture stress.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B) Low relative humidity:</a:t>
            </a:r>
            <a:r>
              <a:rPr lang="en-IN" sz="2800" dirty="0">
                <a:effectLst/>
                <a:latin typeface="Times New Roman" panose="02020603050405020304" pitchFamily="18" charset="0"/>
                <a:ea typeface="Calibri" panose="020F0502020204030204" pitchFamily="34" charset="0"/>
                <a:cs typeface="Mangal" panose="02040503050203030202" pitchFamily="18" charset="0"/>
              </a:rPr>
              <a:t> Low relative humidity results in high ET losses causing moisture stress whenever moisture is limiting.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644641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13</a:t>
            </a:fld>
            <a:endParaRPr lang="en-IN"/>
          </a:p>
        </p:txBody>
      </p:sp>
      <p:sp>
        <p:nvSpPr>
          <p:cNvPr id="3" name="TextBox 2">
            <a:extLst>
              <a:ext uri="{FF2B5EF4-FFF2-40B4-BE49-F238E27FC236}">
                <a16:creationId xmlns="" xmlns:a16="http://schemas.microsoft.com/office/drawing/2014/main" id="{50BA7A38-9BA3-9ED2-0045-3C4560B72168}"/>
              </a:ext>
            </a:extLst>
          </p:cNvPr>
          <p:cNvSpPr txBox="1"/>
          <p:nvPr/>
        </p:nvSpPr>
        <p:spPr>
          <a:xfrm>
            <a:off x="750627" y="668740"/>
            <a:ext cx="10031104" cy="4650119"/>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C) Hot dry winds:</a:t>
            </a:r>
            <a:r>
              <a:rPr lang="en-IN" sz="2800" dirty="0">
                <a:effectLst/>
                <a:latin typeface="Times New Roman" panose="02020603050405020304" pitchFamily="18" charset="0"/>
                <a:ea typeface="Calibri" panose="020F0502020204030204" pitchFamily="34" charset="0"/>
                <a:cs typeface="Mangal" panose="02040503050203030202" pitchFamily="18" charset="0"/>
              </a:rPr>
              <a:t> Hot dry winds cause desiccation of leaves resulting in moisture stress. High turbulent winds especially during summer months cause soil erosion resulting in dust, storms and loss of fertile soil.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D) High atmospheric water demand:</a:t>
            </a:r>
            <a:r>
              <a:rPr lang="en-IN" sz="2800" dirty="0">
                <a:effectLst/>
                <a:latin typeface="Times New Roman" panose="02020603050405020304" pitchFamily="18" charset="0"/>
                <a:ea typeface="Calibri" panose="020F0502020204030204" pitchFamily="34" charset="0"/>
                <a:cs typeface="Mangal" panose="02040503050203030202" pitchFamily="18" charset="0"/>
              </a:rPr>
              <a:t> Due to high atmospheric water demand the potential evapotranspiration (PET) exceed the precipitation during most part of the year.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491111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14</a:t>
            </a:fld>
            <a:endParaRPr lang="en-IN"/>
          </a:p>
        </p:txBody>
      </p:sp>
      <p:sp>
        <p:nvSpPr>
          <p:cNvPr id="3" name="TextBox 2">
            <a:extLst>
              <a:ext uri="{FF2B5EF4-FFF2-40B4-BE49-F238E27FC236}">
                <a16:creationId xmlns="" xmlns:a16="http://schemas.microsoft.com/office/drawing/2014/main" id="{647FDFED-CBB5-3649-D31F-7F7DA9E60191}"/>
              </a:ext>
            </a:extLst>
          </p:cNvPr>
          <p:cNvSpPr txBox="1"/>
          <p:nvPr/>
        </p:nvSpPr>
        <p:spPr>
          <a:xfrm>
            <a:off x="559558" y="641445"/>
            <a:ext cx="10331355" cy="5696559"/>
          </a:xfrm>
          <a:prstGeom prst="rect">
            <a:avLst/>
          </a:prstGeom>
          <a:noFill/>
        </p:spPr>
        <p:txBody>
          <a:bodyPr wrap="square">
            <a:spAutoFit/>
          </a:bodyPr>
          <a:lstStyle/>
          <a:p>
            <a:pPr algn="just">
              <a:lnSpc>
                <a:spcPct val="15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2. Soil Constraints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457200" indent="-457200" algn="just">
              <a:lnSpc>
                <a:spcPct val="150000"/>
              </a:lnSpc>
              <a:spcAft>
                <a:spcPts val="800"/>
              </a:spcAft>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different soil groups encountered in dryland areas are black soils, red soils and alluvial soils. </a:t>
            </a:r>
          </a:p>
          <a:p>
            <a:pPr marL="457200" indent="-457200" algn="just">
              <a:lnSpc>
                <a:spcPct val="150000"/>
              </a:lnSpc>
              <a:spcAft>
                <a:spcPts val="800"/>
              </a:spcAft>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constraints for crop production are different in different soil groups. </a:t>
            </a:r>
          </a:p>
          <a:p>
            <a:pPr marL="457200" indent="-457200" algn="just">
              <a:lnSpc>
                <a:spcPct val="150000"/>
              </a:lnSpc>
              <a:spcAft>
                <a:spcPts val="800"/>
              </a:spcAft>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predominant soil group is alluvial where the problems for crop production are not so acute as in red and black soils. </a:t>
            </a:r>
          </a:p>
          <a:p>
            <a:pPr marL="457200" indent="-457200" algn="just">
              <a:lnSpc>
                <a:spcPct val="150000"/>
              </a:lnSpc>
              <a:spcAft>
                <a:spcPts val="800"/>
              </a:spcAft>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different soil constraints for crop production are</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284702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15</a:t>
            </a:fld>
            <a:endParaRPr lang="en-IN"/>
          </a:p>
        </p:txBody>
      </p:sp>
      <p:sp>
        <p:nvSpPr>
          <p:cNvPr id="3" name="TextBox 2">
            <a:extLst>
              <a:ext uri="{FF2B5EF4-FFF2-40B4-BE49-F238E27FC236}">
                <a16:creationId xmlns="" xmlns:a16="http://schemas.microsoft.com/office/drawing/2014/main" id="{CCA19349-B7C5-419C-0584-43A4F9B50862}"/>
              </a:ext>
            </a:extLst>
          </p:cNvPr>
          <p:cNvSpPr txBox="1"/>
          <p:nvPr/>
        </p:nvSpPr>
        <p:spPr>
          <a:xfrm>
            <a:off x="600501" y="423081"/>
            <a:ext cx="10181230" cy="5860707"/>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a) Inadequate soil moisture availability:</a:t>
            </a:r>
            <a:r>
              <a:rPr lang="en-IN" sz="2800" dirty="0">
                <a:effectLst/>
                <a:latin typeface="Times New Roman" panose="02020603050405020304" pitchFamily="18" charset="0"/>
                <a:ea typeface="Calibri" panose="020F0502020204030204" pitchFamily="34" charset="0"/>
                <a:cs typeface="Mangal" panose="02040503050203030202" pitchFamily="18" charset="0"/>
              </a:rPr>
              <a:t> The moisture holding capacity of soils in dry regions is low due to shallow depth especially in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alfisols</a:t>
            </a:r>
            <a:r>
              <a:rPr lang="en-IN" sz="2800" dirty="0">
                <a:effectLst/>
                <a:latin typeface="Times New Roman" panose="02020603050405020304" pitchFamily="18" charset="0"/>
                <a:ea typeface="Calibri" panose="020F0502020204030204" pitchFamily="34" charset="0"/>
                <a:cs typeface="Mangal" panose="02040503050203030202" pitchFamily="18" charset="0"/>
              </a:rPr>
              <a:t> (red soils), low rainfall and low organic matter content. </a:t>
            </a:r>
          </a:p>
          <a:p>
            <a:pPr algn="just">
              <a:lnSpc>
                <a:spcPct val="150000"/>
              </a:lnSpc>
              <a:spcAft>
                <a:spcPts val="800"/>
              </a:spcAft>
            </a:pP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b) Poor organic matter content:</a:t>
            </a:r>
            <a:r>
              <a:rPr lang="en-IN" sz="2800" dirty="0">
                <a:effectLst/>
                <a:latin typeface="Times New Roman" panose="02020603050405020304" pitchFamily="18" charset="0"/>
                <a:ea typeface="Calibri" panose="020F0502020204030204" pitchFamily="34" charset="0"/>
                <a:cs typeface="Mangal" panose="02040503050203030202" pitchFamily="18" charset="0"/>
              </a:rPr>
              <a:t> The organic matter content in most of the soils under dryland conditions is very low (&lt; 1 %) due to high temperature and low addition of organic manures. Poor organic matter content adversely affects soil physical properties related to moisture storage.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165701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16</a:t>
            </a:fld>
            <a:endParaRPr lang="en-IN"/>
          </a:p>
        </p:txBody>
      </p:sp>
      <p:sp>
        <p:nvSpPr>
          <p:cNvPr id="3" name="TextBox 2">
            <a:extLst>
              <a:ext uri="{FF2B5EF4-FFF2-40B4-BE49-F238E27FC236}">
                <a16:creationId xmlns="" xmlns:a16="http://schemas.microsoft.com/office/drawing/2014/main" id="{B270889C-367A-9A09-3DAE-79478EE293AE}"/>
              </a:ext>
            </a:extLst>
          </p:cNvPr>
          <p:cNvSpPr txBox="1"/>
          <p:nvPr/>
        </p:nvSpPr>
        <p:spPr>
          <a:xfrm>
            <a:off x="832512" y="914400"/>
            <a:ext cx="10235821" cy="4072910"/>
          </a:xfrm>
          <a:prstGeom prst="rect">
            <a:avLst/>
          </a:prstGeom>
          <a:noFill/>
        </p:spPr>
        <p:txBody>
          <a:bodyPr wrap="square">
            <a:spAutoFit/>
          </a:bodyPr>
          <a:lstStyle/>
          <a:p>
            <a:pPr algn="just">
              <a:lnSpc>
                <a:spcPct val="150000"/>
              </a:lnSpc>
              <a:spcAft>
                <a:spcPts val="800"/>
              </a:spcAft>
            </a:pPr>
            <a:r>
              <a:rPr lang="en-IN" sz="2400" b="1" dirty="0">
                <a:effectLst/>
                <a:latin typeface="Times New Roman" panose="02020603050405020304" pitchFamily="18" charset="0"/>
                <a:ea typeface="Calibri" panose="020F0502020204030204" pitchFamily="34" charset="0"/>
                <a:cs typeface="Mangal" panose="02040503050203030202" pitchFamily="18" charset="0"/>
              </a:rPr>
              <a:t>c) Poor soil fertility:</a:t>
            </a:r>
            <a:r>
              <a:rPr lang="en-IN" sz="2400" dirty="0">
                <a:effectLst/>
                <a:latin typeface="Times New Roman" panose="02020603050405020304" pitchFamily="18" charset="0"/>
                <a:ea typeface="Calibri" panose="020F0502020204030204" pitchFamily="34" charset="0"/>
                <a:cs typeface="Mangal" panose="02040503050203030202" pitchFamily="18" charset="0"/>
              </a:rPr>
              <a:t> Due to low accumulation of organic matter and loss of fertile top </a:t>
            </a:r>
            <a:r>
              <a:rPr lang="en-IN" sz="2400" dirty="0" smtClean="0">
                <a:effectLst/>
                <a:latin typeface="Times New Roman" panose="02020603050405020304" pitchFamily="18" charset="0"/>
                <a:ea typeface="Calibri" panose="020F0502020204030204" pitchFamily="34" charset="0"/>
                <a:cs typeface="Mangal" panose="02040503050203030202" pitchFamily="18" charset="0"/>
              </a:rPr>
              <a:t>soil by-soil </a:t>
            </a:r>
            <a:r>
              <a:rPr lang="en-IN" sz="2400" dirty="0">
                <a:effectLst/>
                <a:latin typeface="Times New Roman" panose="02020603050405020304" pitchFamily="18" charset="0"/>
                <a:ea typeface="Calibri" panose="020F0502020204030204" pitchFamily="34" charset="0"/>
                <a:cs typeface="Mangal" panose="02040503050203030202" pitchFamily="18" charset="0"/>
              </a:rPr>
              <a:t>erosion, the dry land soils are poor in fertility status. Most of the dry land soils are deficient in nitrogen and zinc.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b="1" dirty="0">
                <a:effectLst/>
                <a:latin typeface="Times New Roman" panose="02020603050405020304" pitchFamily="18" charset="0"/>
                <a:ea typeface="Calibri" panose="020F0502020204030204" pitchFamily="34" charset="0"/>
                <a:cs typeface="Mangal" panose="02040503050203030202" pitchFamily="18" charset="0"/>
              </a:rPr>
              <a:t>d) Soil deterioration due to erosion (wind, water):</a:t>
            </a:r>
            <a:r>
              <a:rPr lang="en-IN" sz="2400" dirty="0">
                <a:effectLst/>
                <a:latin typeface="Times New Roman" panose="02020603050405020304" pitchFamily="18" charset="0"/>
                <a:ea typeface="Calibri" panose="020F0502020204030204" pitchFamily="34" charset="0"/>
                <a:cs typeface="Mangal" panose="02040503050203030202" pitchFamily="18" charset="0"/>
              </a:rPr>
              <a:t> In India nearly 175 </a:t>
            </a:r>
            <a:r>
              <a:rPr lang="en-IN" sz="2400" dirty="0" err="1">
                <a:effectLst/>
                <a:latin typeface="Times New Roman" panose="02020603050405020304" pitchFamily="18" charset="0"/>
                <a:ea typeface="Calibri" panose="020F0502020204030204" pitchFamily="34" charset="0"/>
                <a:cs typeface="Mangal" panose="02040503050203030202" pitchFamily="18" charset="0"/>
              </a:rPr>
              <a:t>m.ha</a:t>
            </a:r>
            <a:r>
              <a:rPr lang="en-IN" sz="2400" dirty="0">
                <a:effectLst/>
                <a:latin typeface="Times New Roman" panose="02020603050405020304" pitchFamily="18" charset="0"/>
                <a:ea typeface="Calibri" panose="020F0502020204030204" pitchFamily="34" charset="0"/>
                <a:cs typeface="Mangal" panose="02040503050203030202" pitchFamily="18" charset="0"/>
              </a:rPr>
              <a:t> of land is subjected to different land degradations, among them, the soil erosion is very predominant. The erosion causes loss of top fertile soil leaving poor sub soil for crop cultivation. </a:t>
            </a:r>
            <a:endParaRPr lang="en-IN"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556269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17</a:t>
            </a:fld>
            <a:endParaRPr lang="en-IN"/>
          </a:p>
        </p:txBody>
      </p:sp>
      <p:sp>
        <p:nvSpPr>
          <p:cNvPr id="3" name="TextBox 2">
            <a:extLst>
              <a:ext uri="{FF2B5EF4-FFF2-40B4-BE49-F238E27FC236}">
                <a16:creationId xmlns="" xmlns:a16="http://schemas.microsoft.com/office/drawing/2014/main" id="{602FBCB8-E6F3-7E15-B6DE-37D8C00B4735}"/>
              </a:ext>
            </a:extLst>
          </p:cNvPr>
          <p:cNvSpPr txBox="1"/>
          <p:nvPr/>
        </p:nvSpPr>
        <p:spPr>
          <a:xfrm>
            <a:off x="955342" y="777923"/>
            <a:ext cx="9676263" cy="5296450"/>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e) Soil crust problem:</a:t>
            </a:r>
            <a:r>
              <a:rPr lang="en-IN" sz="2800" dirty="0">
                <a:effectLst/>
                <a:latin typeface="Times New Roman" panose="02020603050405020304" pitchFamily="18" charset="0"/>
                <a:ea typeface="Calibri" panose="020F0502020204030204" pitchFamily="34" charset="0"/>
                <a:cs typeface="Mangal" panose="02040503050203030202" pitchFamily="18" charset="0"/>
              </a:rPr>
              <a:t> In case of red soils, the formation of hard surface. Soil layer hinders the emergence of seedlings, which ultimately affect the plant population. Crusting of soil surface after rainfall reduces infiltration and storage of rainfall, resulting in high run off.</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f) Presence of hard layers and deep cracks: </a:t>
            </a:r>
            <a:r>
              <a:rPr lang="en-IN" sz="2800" dirty="0">
                <a:effectLst/>
                <a:latin typeface="Times New Roman" panose="02020603050405020304" pitchFamily="18" charset="0"/>
                <a:ea typeface="Calibri" panose="020F0502020204030204" pitchFamily="34" charset="0"/>
                <a:cs typeface="Mangal" panose="02040503050203030202" pitchFamily="18" charset="0"/>
              </a:rPr>
              <a:t>Presence of hard layers (pans) in soil and deep cracks affect the crop production especially in case of black soils.</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682647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18</a:t>
            </a:fld>
            <a:endParaRPr lang="en-IN"/>
          </a:p>
        </p:txBody>
      </p:sp>
      <p:sp>
        <p:nvSpPr>
          <p:cNvPr id="3" name="TextBox 2">
            <a:extLst>
              <a:ext uri="{FF2B5EF4-FFF2-40B4-BE49-F238E27FC236}">
                <a16:creationId xmlns="" xmlns:a16="http://schemas.microsoft.com/office/drawing/2014/main" id="{8FC66B2D-F251-1BEB-BF54-CCF56B169A08}"/>
              </a:ext>
            </a:extLst>
          </p:cNvPr>
          <p:cNvSpPr txBox="1"/>
          <p:nvPr/>
        </p:nvSpPr>
        <p:spPr>
          <a:xfrm>
            <a:off x="668740" y="600502"/>
            <a:ext cx="10112991" cy="4096121"/>
          </a:xfrm>
          <a:prstGeom prst="rect">
            <a:avLst/>
          </a:prstGeom>
          <a:noFill/>
        </p:spPr>
        <p:txBody>
          <a:bodyPr wrap="square">
            <a:spAutoFit/>
          </a:bodyPr>
          <a:lstStyle/>
          <a:p>
            <a:pPr algn="just">
              <a:lnSpc>
                <a:spcPct val="15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3. Lack of suitable varieties: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dirty="0">
                <a:effectLst/>
                <a:latin typeface="Times New Roman" panose="02020603050405020304" pitchFamily="18" charset="0"/>
                <a:ea typeface="Calibri" panose="020F0502020204030204" pitchFamily="34" charset="0"/>
                <a:cs typeface="Mangal" panose="02040503050203030202" pitchFamily="18" charset="0"/>
              </a:rPr>
              <a:t>Most of the crop varieties available for cultivation in dry lands are meant for irrigated agriculture. There are no any special varieties exclusively meant for dryland areas. Hence still more efforts are required to develop varieties in different crops exclusively meant for dryland agriculture.</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383407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19</a:t>
            </a:fld>
            <a:endParaRPr lang="en-IN"/>
          </a:p>
        </p:txBody>
      </p:sp>
      <p:sp>
        <p:nvSpPr>
          <p:cNvPr id="3" name="TextBox 2">
            <a:extLst>
              <a:ext uri="{FF2B5EF4-FFF2-40B4-BE49-F238E27FC236}">
                <a16:creationId xmlns="" xmlns:a16="http://schemas.microsoft.com/office/drawing/2014/main" id="{DDC84423-EF39-15D0-2B1E-9EB06C977655}"/>
              </a:ext>
            </a:extLst>
          </p:cNvPr>
          <p:cNvSpPr txBox="1"/>
          <p:nvPr/>
        </p:nvSpPr>
        <p:spPr>
          <a:xfrm>
            <a:off x="777922" y="573206"/>
            <a:ext cx="9949218" cy="6179640"/>
          </a:xfrm>
          <a:prstGeom prst="rect">
            <a:avLst/>
          </a:prstGeom>
          <a:noFill/>
        </p:spPr>
        <p:txBody>
          <a:bodyPr wrap="square">
            <a:spAutoFit/>
          </a:bodyPr>
          <a:lstStyle/>
          <a:p>
            <a:pPr algn="just">
              <a:lnSpc>
                <a:spcPct val="15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4. Traditional Cultivation practices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dirty="0">
                <a:effectLst/>
                <a:latin typeface="Times New Roman" panose="02020603050405020304" pitchFamily="18" charset="0"/>
                <a:ea typeface="Calibri" panose="020F0502020204030204" pitchFamily="34" charset="0"/>
                <a:cs typeface="Mangal" panose="02040503050203030202" pitchFamily="18" charset="0"/>
              </a:rPr>
              <a:t>The existing management practices adopted by the farmers are evolved based on long term experience by the farmers. The traditional management practices are still followed by farmers leading to low yields.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spcAft>
                <a:spcPts val="800"/>
              </a:spcAft>
              <a:buFont typeface="Times New Roman" panose="02020603050405020304" pitchFamily="18"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Ploughing along the slope </a:t>
            </a:r>
          </a:p>
          <a:p>
            <a:pPr marL="742950" lvl="1" indent="-285750" algn="just">
              <a:lnSpc>
                <a:spcPct val="150000"/>
              </a:lnSpc>
              <a:spcAft>
                <a:spcPts val="800"/>
              </a:spcAft>
              <a:buFont typeface="Times New Roman" panose="02020603050405020304" pitchFamily="18"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Broadcasting seeds/ sowing behind the country plough leading to poor as well as uneven plant stand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spcAft>
                <a:spcPts val="800"/>
              </a:spcAft>
              <a:buFont typeface="Times New Roman" panose="02020603050405020304" pitchFamily="18" charset="0"/>
              <a:buChar char="•"/>
            </a:pP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003887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893" y="889348"/>
            <a:ext cx="10515600" cy="5362771"/>
          </a:xfrm>
        </p:spPr>
        <p:txBody>
          <a:bodyPr>
            <a:normAutofit/>
          </a:bodyPr>
          <a:lstStyle/>
          <a:p>
            <a:pPr marL="0" indent="0">
              <a:buNone/>
            </a:pPr>
            <a:r>
              <a:rPr lang="en-US" sz="4800" b="1" dirty="0" smtClean="0"/>
              <a:t>Objective:-</a:t>
            </a:r>
            <a:endParaRPr lang="en-IN" dirty="0"/>
          </a:p>
          <a:p>
            <a:r>
              <a:rPr lang="en-US" dirty="0" smtClean="0"/>
              <a:t>Tell </a:t>
            </a:r>
            <a:r>
              <a:rPr lang="en-US" dirty="0"/>
              <a:t>the soil and climatic conditions prevalent in </a:t>
            </a:r>
            <a:r>
              <a:rPr lang="en-US" dirty="0" err="1"/>
              <a:t>rainfed</a:t>
            </a:r>
            <a:r>
              <a:rPr lang="en-US" dirty="0"/>
              <a:t> areas. </a:t>
            </a:r>
          </a:p>
          <a:p>
            <a:r>
              <a:rPr lang="en-US" dirty="0" smtClean="0"/>
              <a:t>Interpret </a:t>
            </a:r>
            <a:r>
              <a:rPr lang="en-US" dirty="0"/>
              <a:t>various water harvesting techniques and their efficient utilization. </a:t>
            </a:r>
          </a:p>
          <a:p>
            <a:r>
              <a:rPr lang="en-US" dirty="0" smtClean="0"/>
              <a:t>Apply </a:t>
            </a:r>
            <a:r>
              <a:rPr lang="en-US" dirty="0"/>
              <a:t>contingent crop planning for aberrant weather conditions. </a:t>
            </a:r>
          </a:p>
          <a:p>
            <a:r>
              <a:rPr lang="en-US" dirty="0" smtClean="0"/>
              <a:t>Examine </a:t>
            </a:r>
            <a:r>
              <a:rPr lang="en-US" dirty="0"/>
              <a:t>the seasonal rainfall and different types of watershed and its components. </a:t>
            </a:r>
          </a:p>
          <a:p>
            <a:r>
              <a:rPr lang="en-US" dirty="0" smtClean="0"/>
              <a:t>Select </a:t>
            </a:r>
            <a:r>
              <a:rPr lang="en-US" dirty="0"/>
              <a:t>soil and water conservation techniques to avoid their losses. </a:t>
            </a:r>
            <a:r>
              <a:rPr lang="en-IN" dirty="0"/>
              <a:t>	</a:t>
            </a:r>
          </a:p>
          <a:p>
            <a:endParaRPr lang="en-IN" dirty="0"/>
          </a:p>
        </p:txBody>
      </p:sp>
      <p:sp>
        <p:nvSpPr>
          <p:cNvPr id="4" name="Date Placeholder 3"/>
          <p:cNvSpPr>
            <a:spLocks noGrp="1"/>
          </p:cNvSpPr>
          <p:nvPr>
            <p:ph type="dt" sz="half" idx="10"/>
          </p:nvPr>
        </p:nvSpPr>
        <p:spPr/>
        <p:txBody>
          <a:bodyPr/>
          <a:lstStyle/>
          <a:p>
            <a:endParaRPr lang="en-IN"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8C909EF-151F-4BFD-B2E8-3CA63EA71F11}" type="slidenum">
              <a:rPr lang="en-IN" smtClean="0">
                <a:solidFill>
                  <a:prstClr val="black">
                    <a:tint val="75000"/>
                  </a:prstClr>
                </a:solidFill>
              </a:rPr>
              <a:pPr/>
              <a:t>2</a:t>
            </a:fld>
            <a:endParaRPr lang="en-IN">
              <a:solidFill>
                <a:prstClr val="black">
                  <a:tint val="75000"/>
                </a:prst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57938"/>
            <a:ext cx="12199938"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8368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20</a:t>
            </a:fld>
            <a:endParaRPr lang="en-IN"/>
          </a:p>
        </p:txBody>
      </p:sp>
      <p:sp>
        <p:nvSpPr>
          <p:cNvPr id="3" name="TextBox 2">
            <a:extLst>
              <a:ext uri="{FF2B5EF4-FFF2-40B4-BE49-F238E27FC236}">
                <a16:creationId xmlns="" xmlns:a16="http://schemas.microsoft.com/office/drawing/2014/main" id="{D1D9B556-77B5-082C-470F-37BA4A93AD5B}"/>
              </a:ext>
            </a:extLst>
          </p:cNvPr>
          <p:cNvSpPr txBox="1"/>
          <p:nvPr/>
        </p:nvSpPr>
        <p:spPr>
          <a:xfrm>
            <a:off x="736979" y="532264"/>
            <a:ext cx="8413844" cy="5184048"/>
          </a:xfrm>
          <a:prstGeom prst="rect">
            <a:avLst/>
          </a:prstGeom>
          <a:noFill/>
        </p:spPr>
        <p:txBody>
          <a:bodyPr wrap="square">
            <a:spAutoFit/>
          </a:bodyPr>
          <a:lstStyle/>
          <a:p>
            <a:pPr marL="742950" lvl="1" indent="-285750" algn="just">
              <a:lnSpc>
                <a:spcPct val="150000"/>
              </a:lnSpc>
              <a:buFont typeface="Times New Roman" panose="02020603050405020304" pitchFamily="18" charset="0"/>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Monsoon sowing</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Times New Roman" panose="02020603050405020304" pitchFamily="18" charset="0"/>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Choice of crops based on rainfall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Times New Roman" panose="02020603050405020304" pitchFamily="18" charset="0"/>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Application FYM in limited quantity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Times New Roman" panose="02020603050405020304" pitchFamily="18" charset="0"/>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Untimely weeding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Times New Roman" panose="02020603050405020304" pitchFamily="18" charset="0"/>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Low productive cropping systems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Times New Roman" panose="02020603050405020304" pitchFamily="18" charset="0"/>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Inadequate nutrient supply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spcAft>
                <a:spcPts val="800"/>
              </a:spcAft>
              <a:buFont typeface="Times New Roman" panose="02020603050405020304" pitchFamily="18" charset="0"/>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Traditional storage system</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413729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21</a:t>
            </a:fld>
            <a:endParaRPr lang="en-IN"/>
          </a:p>
        </p:txBody>
      </p:sp>
      <p:sp>
        <p:nvSpPr>
          <p:cNvPr id="3" name="TextBox 2">
            <a:extLst>
              <a:ext uri="{FF2B5EF4-FFF2-40B4-BE49-F238E27FC236}">
                <a16:creationId xmlns="" xmlns:a16="http://schemas.microsoft.com/office/drawing/2014/main" id="{8238DFC9-5FBB-14BD-EDCF-A9B4B8CF8C4D}"/>
              </a:ext>
            </a:extLst>
          </p:cNvPr>
          <p:cNvSpPr txBox="1"/>
          <p:nvPr/>
        </p:nvSpPr>
        <p:spPr>
          <a:xfrm>
            <a:off x="668740" y="286603"/>
            <a:ext cx="10358651" cy="5870646"/>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5. Heavy weed infestation: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dirty="0">
                <a:effectLst/>
                <a:latin typeface="Times New Roman" panose="02020603050405020304" pitchFamily="18" charset="0"/>
                <a:ea typeface="Calibri" panose="020F0502020204030204" pitchFamily="34" charset="0"/>
                <a:cs typeface="Mangal" panose="02040503050203030202" pitchFamily="18" charset="0"/>
              </a:rPr>
              <a:t>This is the most serious problem in dryland areas. Unfortunately, the environment congenial for crop growth is also congenial for weed growth. Weed seeds germinate earlier than crop seeds and try to suppress the crop growth. The weed problem is high in rainfed areas because of continuous rains and acute shortage of labour. The weed suppression in the early stage of crop growth is required to reduce the decrease in crop yields.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Less access to inputs, poor organizational structure for input supply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mj-lt"/>
              <a:buAutoNum type="alpha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Non availability of credit in time c) The risk bearing capacity of dryland farmer is very low</a:t>
            </a:r>
            <a:endParaRPr lang="en-IN"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059837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22</a:t>
            </a:fld>
            <a:endParaRPr lang="en-IN"/>
          </a:p>
        </p:txBody>
      </p:sp>
      <p:sp>
        <p:nvSpPr>
          <p:cNvPr id="3" name="TextBox 2">
            <a:extLst>
              <a:ext uri="{FF2B5EF4-FFF2-40B4-BE49-F238E27FC236}">
                <a16:creationId xmlns="" xmlns:a16="http://schemas.microsoft.com/office/drawing/2014/main" id="{96EF134E-05ED-3832-F305-872F5661C8B4}"/>
              </a:ext>
            </a:extLst>
          </p:cNvPr>
          <p:cNvSpPr txBox="1"/>
          <p:nvPr/>
        </p:nvSpPr>
        <p:spPr>
          <a:xfrm>
            <a:off x="354842" y="491320"/>
            <a:ext cx="11177516" cy="5388783"/>
          </a:xfrm>
          <a:prstGeom prst="rect">
            <a:avLst/>
          </a:prstGeom>
          <a:noFill/>
        </p:spPr>
        <p:txBody>
          <a:bodyPr wrap="square">
            <a:spAutoFit/>
          </a:bodyPr>
          <a:lstStyle/>
          <a:p>
            <a:pPr algn="just">
              <a:lnSpc>
                <a:spcPct val="15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6. Resource constraints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mj-lt"/>
              <a:buAutoNum type="romanLcPeriod"/>
            </a:pPr>
            <a:r>
              <a:rPr lang="en-IN" sz="2800" dirty="0">
                <a:effectLst/>
                <a:latin typeface="Times New Roman" panose="02020603050405020304" pitchFamily="18" charset="0"/>
                <a:ea typeface="Calibri" panose="020F0502020204030204" pitchFamily="34" charset="0"/>
                <a:cs typeface="Mangal" panose="02040503050203030202" pitchFamily="18" charset="0"/>
              </a:rPr>
              <a:t>Most of the resource for dry land are run under subsistence level of farming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mj-lt"/>
              <a:buAutoNum type="romanLcPeriod"/>
            </a:pPr>
            <a:r>
              <a:rPr lang="en-IN" sz="2800" dirty="0">
                <a:effectLst/>
                <a:latin typeface="Times New Roman" panose="02020603050405020304" pitchFamily="18" charset="0"/>
                <a:ea typeface="Calibri" panose="020F0502020204030204" pitchFamily="34" charset="0"/>
                <a:cs typeface="Mangal" panose="02040503050203030202" pitchFamily="18" charset="0"/>
              </a:rPr>
              <a:t>There is less intention to adopt new technologies in dry lands among the farmers.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mj-lt"/>
              <a:buAutoNum type="romanLcPeriod"/>
            </a:pPr>
            <a:r>
              <a:rPr lang="en-IN" sz="2800" dirty="0">
                <a:effectLst/>
                <a:latin typeface="Times New Roman" panose="02020603050405020304" pitchFamily="18" charset="0"/>
                <a:ea typeface="Calibri" panose="020F0502020204030204" pitchFamily="34" charset="0"/>
                <a:cs typeface="Mangal" panose="02040503050203030202" pitchFamily="18" charset="0"/>
              </a:rPr>
              <a:t>Occurrence of frequent drought for flood in dry farming areas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spcAft>
                <a:spcPts val="800"/>
              </a:spcAft>
              <a:buFont typeface="+mj-lt"/>
              <a:buAutoNum type="romanLcPeriod"/>
            </a:pPr>
            <a:r>
              <a:rPr lang="en-IN" sz="2800" dirty="0">
                <a:effectLst/>
                <a:latin typeface="Times New Roman" panose="02020603050405020304" pitchFamily="18" charset="0"/>
                <a:ea typeface="Calibri" panose="020F0502020204030204" pitchFamily="34" charset="0"/>
                <a:cs typeface="Mangal" panose="02040503050203030202" pitchFamily="18" charset="0"/>
              </a:rPr>
              <a:t>Uncertainty and is distributed rainfall and mid-season break in monsoon leading to crop failure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750828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23</a:t>
            </a:fld>
            <a:endParaRPr lang="en-IN"/>
          </a:p>
        </p:txBody>
      </p:sp>
      <p:sp>
        <p:nvSpPr>
          <p:cNvPr id="3" name="TextBox 2">
            <a:extLst>
              <a:ext uri="{FF2B5EF4-FFF2-40B4-BE49-F238E27FC236}">
                <a16:creationId xmlns="" xmlns:a16="http://schemas.microsoft.com/office/drawing/2014/main" id="{C6CA6254-0DC1-9645-F2E5-5E27D31C8A06}"/>
              </a:ext>
            </a:extLst>
          </p:cNvPr>
          <p:cNvSpPr txBox="1"/>
          <p:nvPr/>
        </p:nvSpPr>
        <p:spPr>
          <a:xfrm>
            <a:off x="53453" y="256519"/>
            <a:ext cx="11300347" cy="6127127"/>
          </a:xfrm>
          <a:prstGeom prst="rect">
            <a:avLst/>
          </a:prstGeom>
          <a:noFill/>
        </p:spPr>
        <p:txBody>
          <a:bodyPr wrap="square">
            <a:spAutoFit/>
          </a:bodyPr>
          <a:lstStyle/>
          <a:p>
            <a:pPr marL="742950" lvl="1" indent="-285750" algn="just">
              <a:lnSpc>
                <a:spcPct val="150000"/>
              </a:lnSpc>
              <a:buFont typeface="+mj-lt"/>
              <a:buAutoNum type="roman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Difficulties in adoption of new cropping pattern for cropping systems to suit the monsoon and its behaviour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mj-lt"/>
              <a:buAutoNum type="roman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Absence of suitable varieties, non-availability of quality seeds, inadequate nutrient supply and problems of soil salinity and alkalinity aggravate the situation in dry farming areas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mj-lt"/>
              <a:buAutoNum type="roman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Resource poor dry land farmers are not able to practice soil conservation practices and other new technology</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mj-lt"/>
              <a:buAutoNum type="roman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There is a limited recognition of indigenous methods of soil and water conservation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mj-lt"/>
              <a:buAutoNum type="roman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Poor land preparation and untimely ploughing, sowing, lake of labour and animal power during peak season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spcAft>
                <a:spcPts val="800"/>
              </a:spcAft>
              <a:buFont typeface="+mj-lt"/>
              <a:buAutoNum type="roman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Lack of adequate linkages between crop and animal components in dry farming</a:t>
            </a:r>
            <a:endParaRPr lang="en-IN"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2128700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24</a:t>
            </a:fld>
            <a:endParaRPr lang="en-IN"/>
          </a:p>
        </p:txBody>
      </p:sp>
      <p:sp>
        <p:nvSpPr>
          <p:cNvPr id="3" name="TextBox 2">
            <a:extLst>
              <a:ext uri="{FF2B5EF4-FFF2-40B4-BE49-F238E27FC236}">
                <a16:creationId xmlns="" xmlns:a16="http://schemas.microsoft.com/office/drawing/2014/main" id="{6B70171D-0808-4A4B-1DE1-CD4E40ACC152}"/>
              </a:ext>
            </a:extLst>
          </p:cNvPr>
          <p:cNvSpPr txBox="1"/>
          <p:nvPr/>
        </p:nvSpPr>
        <p:spPr>
          <a:xfrm>
            <a:off x="368490" y="382137"/>
            <a:ext cx="10686197" cy="4660058"/>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7. Technological constraints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800100" lvl="1" indent="-342900" algn="just">
              <a:lnSpc>
                <a:spcPct val="150000"/>
              </a:lnSpc>
              <a:buFont typeface="Arial" panose="020B0604020202020204" pitchFamily="34" charset="0"/>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Lack of suitable Technologies for lesser rainfall areas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800100" lvl="1" indent="-342900" algn="just">
              <a:lnSpc>
                <a:spcPct val="150000"/>
              </a:lnSpc>
              <a:buFont typeface="Arial" panose="020B0604020202020204" pitchFamily="34" charset="0"/>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Lack of varieties capable of yielding higher in adverse condition. Improved varieties for high yielding varieties are found more vulnerable to moisture stress as compared to traditional variety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800100" lvl="1" indent="-342900" algn="just">
              <a:lnSpc>
                <a:spcPct val="150000"/>
              </a:lnSpc>
              <a:spcAft>
                <a:spcPts val="800"/>
              </a:spcAft>
              <a:buFont typeface="Arial" panose="020B0604020202020204" pitchFamily="34" charset="0"/>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Non-availability of seeds of improved varieties and the demand supply is found to be 80% with groundnut, 50% with Sorghum, 25% with pearl millet and 90% with forest species </a:t>
            </a:r>
            <a:endParaRPr lang="en-IN"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4661927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25</a:t>
            </a:fld>
            <a:endParaRPr lang="en-IN"/>
          </a:p>
        </p:txBody>
      </p:sp>
      <p:sp>
        <p:nvSpPr>
          <p:cNvPr id="3" name="TextBox 2">
            <a:extLst>
              <a:ext uri="{FF2B5EF4-FFF2-40B4-BE49-F238E27FC236}">
                <a16:creationId xmlns="" xmlns:a16="http://schemas.microsoft.com/office/drawing/2014/main" id="{DC7A777F-5BB6-E54B-CDCF-A2A107D1A79E}"/>
              </a:ext>
            </a:extLst>
          </p:cNvPr>
          <p:cNvSpPr txBox="1"/>
          <p:nvPr/>
        </p:nvSpPr>
        <p:spPr>
          <a:xfrm>
            <a:off x="559558" y="395785"/>
            <a:ext cx="10044752" cy="5193858"/>
          </a:xfrm>
          <a:prstGeom prst="rect">
            <a:avLst/>
          </a:prstGeom>
          <a:noFill/>
        </p:spPr>
        <p:txBody>
          <a:bodyPr wrap="square">
            <a:spAutoFit/>
          </a:bodyPr>
          <a:lstStyle/>
          <a:p>
            <a:pPr marL="914400" lvl="1" indent="-457200" algn="just">
              <a:lnSpc>
                <a:spcPct val="150000"/>
              </a:lnSpc>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Problems with prediction of sowing rain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914400" lvl="1" indent="-457200" algn="just">
              <a:lnSpc>
                <a:spcPct val="150000"/>
              </a:lnSpc>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Laser utilization of improved machineries/ implement under dry lands leading to poor timeliness in feel operation and crop failure/ reduced yield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914400" lvl="1" indent="-457200" algn="just">
              <a:lnSpc>
                <a:spcPct val="150000"/>
              </a:lnSpc>
              <a:spcAft>
                <a:spcPts val="800"/>
              </a:spcAft>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Poor pest and disease management practices, lack of resources for the purchase, ultimately </a:t>
            </a:r>
            <a:r>
              <a:rPr lang="en-IN" sz="2800" dirty="0" smtClean="0">
                <a:effectLst/>
                <a:latin typeface="Times New Roman" panose="02020603050405020304" pitchFamily="18" charset="0"/>
                <a:ea typeface="Calibri" panose="020F0502020204030204" pitchFamily="34" charset="0"/>
                <a:cs typeface="Mangal" panose="02040503050203030202" pitchFamily="18" charset="0"/>
              </a:rPr>
              <a:t>untimely or </a:t>
            </a:r>
            <a:r>
              <a:rPr lang="en-IN" sz="2800" dirty="0">
                <a:effectLst/>
                <a:latin typeface="Times New Roman" panose="02020603050405020304" pitchFamily="18" charset="0"/>
                <a:ea typeface="Calibri" panose="020F0502020204030204" pitchFamily="34" charset="0"/>
                <a:cs typeface="Mangal" panose="02040503050203030202" pitchFamily="18" charset="0"/>
              </a:rPr>
              <a:t>delay control measures and lack of water for good quality water for spray in dryland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6542647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26</a:t>
            </a:fld>
            <a:endParaRPr lang="en-IN"/>
          </a:p>
        </p:txBody>
      </p:sp>
      <p:sp>
        <p:nvSpPr>
          <p:cNvPr id="3" name="TextBox 2">
            <a:extLst>
              <a:ext uri="{FF2B5EF4-FFF2-40B4-BE49-F238E27FC236}">
                <a16:creationId xmlns="" xmlns:a16="http://schemas.microsoft.com/office/drawing/2014/main" id="{7997B47A-6180-1241-975F-6F8960D94C06}"/>
              </a:ext>
            </a:extLst>
          </p:cNvPr>
          <p:cNvSpPr txBox="1"/>
          <p:nvPr/>
        </p:nvSpPr>
        <p:spPr>
          <a:xfrm>
            <a:off x="586854" y="627798"/>
            <a:ext cx="10317707" cy="2608535"/>
          </a:xfrm>
          <a:prstGeom prst="rect">
            <a:avLst/>
          </a:prstGeom>
          <a:noFill/>
        </p:spPr>
        <p:txBody>
          <a:bodyPr wrap="square">
            <a:spAutoFit/>
          </a:bodyPr>
          <a:lstStyle/>
          <a:p>
            <a:pPr marL="742950" lvl="1" indent="-285750" algn="just">
              <a:lnSpc>
                <a:spcPct val="150000"/>
              </a:lnSpc>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Lesser adoption of alternate land use system agroforestry, alley cropping and dry land horticulture in dry farming region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spcAft>
                <a:spcPts val="800"/>
              </a:spcAft>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Inadequate extension activities reading to poor Technologies dissemination</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2007706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27</a:t>
            </a:fld>
            <a:endParaRPr lang="en-IN"/>
          </a:p>
        </p:txBody>
      </p:sp>
      <p:sp>
        <p:nvSpPr>
          <p:cNvPr id="3" name="TextBox 2">
            <a:extLst>
              <a:ext uri="{FF2B5EF4-FFF2-40B4-BE49-F238E27FC236}">
                <a16:creationId xmlns="" xmlns:a16="http://schemas.microsoft.com/office/drawing/2014/main" id="{C18BB3CC-2284-2235-BB44-131D488C6DBF}"/>
              </a:ext>
            </a:extLst>
          </p:cNvPr>
          <p:cNvSpPr txBox="1"/>
          <p:nvPr/>
        </p:nvSpPr>
        <p:spPr>
          <a:xfrm>
            <a:off x="586854" y="777923"/>
            <a:ext cx="11286698" cy="5214056"/>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8. Social economic constraints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mj-lt"/>
              <a:buAutoNum type="roman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Lack of capital, support prices for the produce, marketing facilities and credited proper time make the farmers hesitant to adopt the technology</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mj-lt"/>
              <a:buAutoNum type="roman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Most of the dry land farmers are resource poor which tends them to avoid risk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mj-lt"/>
              <a:buAutoNum type="roman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Many dry land farmers engage only limited </a:t>
            </a:r>
            <a:r>
              <a:rPr lang="en-IN" sz="2400" dirty="0" err="1">
                <a:effectLst/>
                <a:latin typeface="Times New Roman" panose="02020603050405020304" pitchFamily="18" charset="0"/>
                <a:ea typeface="Calibri" panose="020F0502020204030204" pitchFamily="34" charset="0"/>
                <a:cs typeface="Mangal" panose="02040503050203030202" pitchFamily="18" charset="0"/>
              </a:rPr>
              <a:t>labor</a:t>
            </a:r>
            <a:r>
              <a:rPr lang="en-IN" sz="2400" dirty="0">
                <a:effectLst/>
                <a:latin typeface="Times New Roman" panose="02020603050405020304" pitchFamily="18" charset="0"/>
                <a:ea typeface="Calibri" panose="020F0502020204030204" pitchFamily="34" charset="0"/>
                <a:cs typeface="Mangal" panose="02040503050203030202" pitchFamily="18" charset="0"/>
              </a:rPr>
              <a:t> , mostly family </a:t>
            </a:r>
            <a:r>
              <a:rPr lang="en-IN" sz="2400" dirty="0" err="1">
                <a:effectLst/>
                <a:latin typeface="Times New Roman" panose="02020603050405020304" pitchFamily="18" charset="0"/>
                <a:ea typeface="Calibri" panose="020F0502020204030204" pitchFamily="34" charset="0"/>
                <a:cs typeface="Mangal" panose="02040503050203030202" pitchFamily="18" charset="0"/>
              </a:rPr>
              <a:t>labor</a:t>
            </a:r>
            <a:r>
              <a:rPr lang="en-IN" sz="2400" dirty="0">
                <a:effectLst/>
                <a:latin typeface="Times New Roman" panose="02020603050405020304" pitchFamily="18" charset="0"/>
                <a:ea typeface="Calibri" panose="020F0502020204030204" pitchFamily="34" charset="0"/>
                <a:cs typeface="Mangal" panose="02040503050203030202" pitchFamily="18" charset="0"/>
              </a:rPr>
              <a:t> for most of the farm activities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mj-lt"/>
              <a:buAutoNum type="roman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Prevailing social system in dry regions prevent the farmers in adopting the improved technology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spcAft>
                <a:spcPts val="800"/>
              </a:spcAft>
              <a:buFont typeface="+mj-lt"/>
              <a:buAutoNum type="roman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non-promotion of stakeholder’s concept in development of dry farming</a:t>
            </a:r>
            <a:endParaRPr lang="en-IN"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637397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D57BDFD-B29D-48A1-3D92-8B28A9D967B7}"/>
              </a:ext>
            </a:extLst>
          </p:cNvPr>
          <p:cNvSpPr>
            <a:spLocks noGrp="1"/>
          </p:cNvSpPr>
          <p:nvPr>
            <p:ph type="sldNum" sz="quarter" idx="12"/>
          </p:nvPr>
        </p:nvSpPr>
        <p:spPr/>
        <p:txBody>
          <a:bodyPr/>
          <a:lstStyle/>
          <a:p>
            <a:fld id="{88C909EF-151F-4BFD-B2E8-3CA63EA71F11}" type="slidenum">
              <a:rPr lang="en-IN" smtClean="0"/>
              <a:t>28</a:t>
            </a:fld>
            <a:endParaRPr lang="en-IN"/>
          </a:p>
        </p:txBody>
      </p:sp>
      <p:sp>
        <p:nvSpPr>
          <p:cNvPr id="7" name="TextBox 6">
            <a:extLst>
              <a:ext uri="{FF2B5EF4-FFF2-40B4-BE49-F238E27FC236}">
                <a16:creationId xmlns="" xmlns:a16="http://schemas.microsoft.com/office/drawing/2014/main" id="{FE1E5428-2968-292A-63EA-1902C46666E9}"/>
              </a:ext>
            </a:extLst>
          </p:cNvPr>
          <p:cNvSpPr txBox="1"/>
          <p:nvPr/>
        </p:nvSpPr>
        <p:spPr>
          <a:xfrm>
            <a:off x="354842" y="286603"/>
            <a:ext cx="10345003" cy="5224315"/>
          </a:xfrm>
          <a:prstGeom prst="rect">
            <a:avLst/>
          </a:prstGeom>
          <a:noFill/>
        </p:spPr>
        <p:txBody>
          <a:bodyPr wrap="square">
            <a:spAutoFit/>
          </a:bodyPr>
          <a:lstStyle/>
          <a:p>
            <a:pPr algn="ctr">
              <a:lnSpc>
                <a:spcPct val="150000"/>
              </a:lnSpc>
              <a:spcAft>
                <a:spcPts val="800"/>
              </a:spcAft>
            </a:pPr>
            <a:r>
              <a:rPr lang="en-IN" sz="2400" b="1" dirty="0">
                <a:effectLst/>
                <a:latin typeface="Times New Roman" panose="02020603050405020304" pitchFamily="18" charset="0"/>
                <a:ea typeface="Calibri" panose="020F0502020204030204" pitchFamily="34" charset="0"/>
                <a:cs typeface="Mangal" panose="02040503050203030202" pitchFamily="18" charset="0"/>
              </a:rPr>
              <a:t>FUTURE PROSPRECTS FOR RAINFED FARMING</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b="1" dirty="0">
                <a:effectLst/>
                <a:latin typeface="Times New Roman" panose="02020603050405020304" pitchFamily="18" charset="0"/>
                <a:ea typeface="Calibri" panose="020F0502020204030204" pitchFamily="34" charset="0"/>
                <a:cs typeface="Mangal" panose="02040503050203030202" pitchFamily="18" charset="0"/>
              </a:rPr>
              <a:t>A. Research:</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Arial" panose="020B0604020202020204" pitchFamily="34" charset="0"/>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Proper </a:t>
            </a:r>
            <a:r>
              <a:rPr lang="en-IN" sz="2400" dirty="0" err="1">
                <a:effectLst/>
                <a:latin typeface="Times New Roman" panose="02020603050405020304" pitchFamily="18" charset="0"/>
                <a:ea typeface="Calibri" panose="020F0502020204030204" pitchFamily="34" charset="0"/>
                <a:cs typeface="Mangal" panose="02040503050203030202" pitchFamily="18" charset="0"/>
              </a:rPr>
              <a:t>agro</a:t>
            </a:r>
            <a:r>
              <a:rPr lang="en-IN" sz="2400" dirty="0">
                <a:effectLst/>
                <a:latin typeface="Times New Roman" panose="02020603050405020304" pitchFamily="18" charset="0"/>
                <a:ea typeface="Calibri" panose="020F0502020204030204" pitchFamily="34" charset="0"/>
                <a:cs typeface="Mangal" panose="02040503050203030202" pitchFamily="18" charset="0"/>
              </a:rPr>
              <a:t>-meteorological analysis of climate- soil- crop relationship for efficient crop planning and management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Arial" panose="020B0604020202020204" pitchFamily="34" charset="0"/>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As water harvesting systems for crop production is uneconomic including cost of runoff and cost of storage; however, this technique is helpful to stabilize crop production in dry land areas. Therefore, there is a great deal of scope for stabilizing production in dry land areas by adopting water harvesting techniques on community basis. </a:t>
            </a:r>
            <a:endParaRPr lang="en-IN"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7378180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D57BDFD-B29D-48A1-3D92-8B28A9D967B7}"/>
              </a:ext>
            </a:extLst>
          </p:cNvPr>
          <p:cNvSpPr>
            <a:spLocks noGrp="1"/>
          </p:cNvSpPr>
          <p:nvPr>
            <p:ph type="sldNum" sz="quarter" idx="12"/>
          </p:nvPr>
        </p:nvSpPr>
        <p:spPr/>
        <p:txBody>
          <a:bodyPr/>
          <a:lstStyle/>
          <a:p>
            <a:fld id="{88C909EF-151F-4BFD-B2E8-3CA63EA71F11}" type="slidenum">
              <a:rPr lang="en-IN" smtClean="0"/>
              <a:t>29</a:t>
            </a:fld>
            <a:endParaRPr lang="en-IN"/>
          </a:p>
        </p:txBody>
      </p:sp>
      <p:sp>
        <p:nvSpPr>
          <p:cNvPr id="3" name="TextBox 2">
            <a:extLst>
              <a:ext uri="{FF2B5EF4-FFF2-40B4-BE49-F238E27FC236}">
                <a16:creationId xmlns="" xmlns:a16="http://schemas.microsoft.com/office/drawing/2014/main" id="{071EA005-5E3F-ED17-F9A2-ED0460AB2A54}"/>
              </a:ext>
            </a:extLst>
          </p:cNvPr>
          <p:cNvSpPr txBox="1"/>
          <p:nvPr/>
        </p:nvSpPr>
        <p:spPr>
          <a:xfrm>
            <a:off x="354841" y="668740"/>
            <a:ext cx="10686197" cy="5655523"/>
          </a:xfrm>
          <a:prstGeom prst="rect">
            <a:avLst/>
          </a:prstGeom>
          <a:noFill/>
        </p:spPr>
        <p:txBody>
          <a:bodyPr wrap="square">
            <a:spAutoFit/>
          </a:bodyPr>
          <a:lstStyle/>
          <a:p>
            <a:pPr marL="342900" lvl="0" indent="-342900" algn="just">
              <a:lnSpc>
                <a:spcPct val="150000"/>
              </a:lnSpc>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Review of contingent crop planning for Major three current weather conditions and improvement in the contingent crop planning for different zone mainly to mitigate drought effects. </a:t>
            </a:r>
          </a:p>
          <a:p>
            <a:pPr marL="342900" lvl="0" indent="-342900" algn="just">
              <a:lnSpc>
                <a:spcPct val="150000"/>
              </a:lnSpc>
              <a:buFont typeface="Arial" panose="020B0604020202020204" pitchFamily="34" charset="0"/>
              <a:buChar char="•"/>
            </a:pP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Importance the development and release of dual conditions high yielding varieties of food and vegetable crops for normal monsoon season and for dryland conditions. Availability of seeds of these varieties along with the suitable agronomic practices will certainly improve and stabilize the production and productivity of rainfed areas.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313034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3</a:t>
            </a:fld>
            <a:endParaRPr lang="en-IN"/>
          </a:p>
        </p:txBody>
      </p:sp>
      <p:sp>
        <p:nvSpPr>
          <p:cNvPr id="7" name="TextBox 6">
            <a:extLst>
              <a:ext uri="{FF2B5EF4-FFF2-40B4-BE49-F238E27FC236}">
                <a16:creationId xmlns="" xmlns:a16="http://schemas.microsoft.com/office/drawing/2014/main" id="{4B0F7B43-A8D5-9364-04CD-13DD19AEAF4F}"/>
              </a:ext>
            </a:extLst>
          </p:cNvPr>
          <p:cNvSpPr txBox="1"/>
          <p:nvPr/>
        </p:nvSpPr>
        <p:spPr>
          <a:xfrm>
            <a:off x="272955" y="409433"/>
            <a:ext cx="10972800" cy="6011902"/>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Problems </a:t>
            </a:r>
            <a:r>
              <a:rPr lang="en-IN" sz="2800" b="1" dirty="0" smtClean="0">
                <a:effectLst/>
                <a:latin typeface="Times New Roman" panose="02020603050405020304" pitchFamily="18" charset="0"/>
                <a:ea typeface="Calibri" panose="020F0502020204030204" pitchFamily="34" charset="0"/>
                <a:cs typeface="Mangal" panose="02040503050203030202" pitchFamily="18" charset="0"/>
              </a:rPr>
              <a:t>for </a:t>
            </a:r>
            <a:r>
              <a:rPr lang="en-IN" sz="2800" b="1" dirty="0">
                <a:effectLst/>
                <a:latin typeface="Times New Roman" panose="02020603050405020304" pitchFamily="18" charset="0"/>
                <a:ea typeface="Calibri" panose="020F0502020204030204" pitchFamily="34" charset="0"/>
                <a:cs typeface="Mangal" panose="02040503050203030202" pitchFamily="18" charset="0"/>
              </a:rPr>
              <a:t>crop production in dry farming regions</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Most of the cropping in the arid and semi-arid regions continues to be under rainfed conditions.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 majority of the farmers are small farmers with meagre (Less) resources.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poor resource base permits only low input subsistence farming with low and unstable crop yields.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low productivity of agriculture in dry farming regions is due to the cumulative effect of many constraints for crop production.</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158752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D57BDFD-B29D-48A1-3D92-8B28A9D967B7}"/>
              </a:ext>
            </a:extLst>
          </p:cNvPr>
          <p:cNvSpPr>
            <a:spLocks noGrp="1"/>
          </p:cNvSpPr>
          <p:nvPr>
            <p:ph type="sldNum" sz="quarter" idx="12"/>
          </p:nvPr>
        </p:nvSpPr>
        <p:spPr/>
        <p:txBody>
          <a:bodyPr/>
          <a:lstStyle/>
          <a:p>
            <a:fld id="{88C909EF-151F-4BFD-B2E8-3CA63EA71F11}" type="slidenum">
              <a:rPr lang="en-IN" smtClean="0"/>
              <a:t>30</a:t>
            </a:fld>
            <a:endParaRPr lang="en-IN"/>
          </a:p>
        </p:txBody>
      </p:sp>
      <p:sp>
        <p:nvSpPr>
          <p:cNvPr id="3" name="TextBox 2">
            <a:extLst>
              <a:ext uri="{FF2B5EF4-FFF2-40B4-BE49-F238E27FC236}">
                <a16:creationId xmlns="" xmlns:a16="http://schemas.microsoft.com/office/drawing/2014/main" id="{82C3D7E1-EB2D-C95E-76CF-7FA80E3254E0}"/>
              </a:ext>
            </a:extLst>
          </p:cNvPr>
          <p:cNvSpPr txBox="1"/>
          <p:nvPr/>
        </p:nvSpPr>
        <p:spPr>
          <a:xfrm>
            <a:off x="423080" y="464024"/>
            <a:ext cx="10536071" cy="4639860"/>
          </a:xfrm>
          <a:prstGeom prst="rect">
            <a:avLst/>
          </a:prstGeom>
          <a:noFill/>
        </p:spPr>
        <p:txBody>
          <a:bodyPr wrap="square">
            <a:spAutoFit/>
          </a:bodyPr>
          <a:lstStyle/>
          <a:p>
            <a:pPr marL="342900" lvl="0" indent="-342900" algn="just">
              <a:lnSpc>
                <a:spcPct val="150000"/>
              </a:lnSpc>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Identification of improved soil and moisture conservation practices and turn off management suited to the conditions of individual farm holding as well as the watershed as a whole. </a:t>
            </a:r>
          </a:p>
          <a:p>
            <a:pPr marL="342900" lvl="0" indent="-342900" algn="just">
              <a:lnSpc>
                <a:spcPct val="150000"/>
              </a:lnSpc>
              <a:buFont typeface="Arial" panose="020B0604020202020204" pitchFamily="34" charset="0"/>
              <a:buChar char="•"/>
            </a:pP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Emphasis to increase intensity of cropping by developing appropriate inter-cropping and double cropping systems with importance on pulses and oilseeds.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20277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D57BDFD-B29D-48A1-3D92-8B28A9D967B7}"/>
              </a:ext>
            </a:extLst>
          </p:cNvPr>
          <p:cNvSpPr>
            <a:spLocks noGrp="1"/>
          </p:cNvSpPr>
          <p:nvPr>
            <p:ph type="sldNum" sz="quarter" idx="12"/>
          </p:nvPr>
        </p:nvSpPr>
        <p:spPr/>
        <p:txBody>
          <a:bodyPr/>
          <a:lstStyle/>
          <a:p>
            <a:fld id="{88C909EF-151F-4BFD-B2E8-3CA63EA71F11}" type="slidenum">
              <a:rPr lang="en-IN" smtClean="0"/>
              <a:t>31</a:t>
            </a:fld>
            <a:endParaRPr lang="en-IN"/>
          </a:p>
        </p:txBody>
      </p:sp>
      <p:sp>
        <p:nvSpPr>
          <p:cNvPr id="3" name="TextBox 2">
            <a:extLst>
              <a:ext uri="{FF2B5EF4-FFF2-40B4-BE49-F238E27FC236}">
                <a16:creationId xmlns="" xmlns:a16="http://schemas.microsoft.com/office/drawing/2014/main" id="{3517BE06-E97A-D0BC-9972-556C21B2F28D}"/>
              </a:ext>
            </a:extLst>
          </p:cNvPr>
          <p:cNvSpPr txBox="1"/>
          <p:nvPr/>
        </p:nvSpPr>
        <p:spPr>
          <a:xfrm>
            <a:off x="0" y="313899"/>
            <a:ext cx="11122925" cy="6301853"/>
          </a:xfrm>
          <a:prstGeom prst="rect">
            <a:avLst/>
          </a:prstGeom>
          <a:noFill/>
        </p:spPr>
        <p:txBody>
          <a:bodyPr wrap="square">
            <a:spAutoFit/>
          </a:bodyPr>
          <a:lstStyle/>
          <a:p>
            <a:pPr marL="342900" lvl="0" indent="-342900" algn="just">
              <a:lnSpc>
                <a:spcPct val="150000"/>
              </a:lnSpc>
              <a:buFont typeface="Arial" panose="020B0604020202020204" pitchFamily="34" charset="0"/>
              <a:buChar char="•"/>
            </a:pPr>
            <a:r>
              <a:rPr lang="en-IN" sz="2800" dirty="0" err="1">
                <a:effectLst/>
                <a:latin typeface="Times New Roman" panose="02020603050405020304" pitchFamily="18" charset="0"/>
                <a:ea typeface="Calibri" panose="020F0502020204030204" pitchFamily="34" charset="0"/>
                <a:cs typeface="Mangal" panose="02040503050203030202" pitchFamily="18" charset="0"/>
              </a:rPr>
              <a:t>Agro</a:t>
            </a:r>
            <a:r>
              <a:rPr lang="en-IN" sz="2800" dirty="0">
                <a:effectLst/>
                <a:latin typeface="Times New Roman" panose="02020603050405020304" pitchFamily="18" charset="0"/>
                <a:ea typeface="Calibri" panose="020F0502020204030204" pitchFamily="34" charset="0"/>
                <a:cs typeface="Mangal" panose="02040503050203030202" pitchFamily="18" charset="0"/>
              </a:rPr>
              <a:t>-techniques on socially acceptable cropping systems (viz; laser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leveling</a:t>
            </a:r>
            <a:r>
              <a:rPr lang="en-IN" sz="2800" dirty="0">
                <a:effectLst/>
                <a:latin typeface="Times New Roman" panose="02020603050405020304" pitchFamily="18" charset="0"/>
                <a:ea typeface="Calibri" panose="020F0502020204030204" pitchFamily="34" charset="0"/>
                <a:cs typeface="Mangal" panose="02040503050203030202" pitchFamily="18" charset="0"/>
              </a:rPr>
              <a:t>, application of organic manures, modified method of sowing i.e. Aqua-fertilizer drill and Furrow Irrigated Raised Bed system of seed bed preparation) bases are to be developed with a view to increase the FUE/WUE, efficient weed management, tillage system and crop residue management including INM. </a:t>
            </a:r>
          </a:p>
          <a:p>
            <a:pPr marL="342900" lvl="0" indent="-342900" algn="just">
              <a:lnSpc>
                <a:spcPct val="150000"/>
              </a:lnSpc>
              <a:buFont typeface="Arial" panose="020B0604020202020204" pitchFamily="34" charset="0"/>
              <a:buChar char="•"/>
            </a:pP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Emphasis on site-specific research mainly to optimise the use of resources available for conservation and utilisation of moisture under rainfed conditions.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0981421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D57BDFD-B29D-48A1-3D92-8B28A9D967B7}"/>
              </a:ext>
            </a:extLst>
          </p:cNvPr>
          <p:cNvSpPr>
            <a:spLocks noGrp="1"/>
          </p:cNvSpPr>
          <p:nvPr>
            <p:ph type="sldNum" sz="quarter" idx="12"/>
          </p:nvPr>
        </p:nvSpPr>
        <p:spPr/>
        <p:txBody>
          <a:bodyPr/>
          <a:lstStyle/>
          <a:p>
            <a:fld id="{88C909EF-151F-4BFD-B2E8-3CA63EA71F11}" type="slidenum">
              <a:rPr lang="en-IN" smtClean="0"/>
              <a:t>32</a:t>
            </a:fld>
            <a:endParaRPr lang="en-IN"/>
          </a:p>
        </p:txBody>
      </p:sp>
      <p:sp>
        <p:nvSpPr>
          <p:cNvPr id="3" name="TextBox 2">
            <a:extLst>
              <a:ext uri="{FF2B5EF4-FFF2-40B4-BE49-F238E27FC236}">
                <a16:creationId xmlns="" xmlns:a16="http://schemas.microsoft.com/office/drawing/2014/main" id="{D3E0B64E-CBAA-9952-DAC1-A9113E9D8778}"/>
              </a:ext>
            </a:extLst>
          </p:cNvPr>
          <p:cNvSpPr txBox="1"/>
          <p:nvPr/>
        </p:nvSpPr>
        <p:spPr>
          <a:xfrm>
            <a:off x="559558" y="341194"/>
            <a:ext cx="10181230" cy="5009192"/>
          </a:xfrm>
          <a:prstGeom prst="rect">
            <a:avLst/>
          </a:prstGeom>
          <a:noFill/>
        </p:spPr>
        <p:txBody>
          <a:bodyPr wrap="square">
            <a:spAutoFit/>
          </a:bodyPr>
          <a:lstStyle/>
          <a:p>
            <a:pPr marL="342900" lvl="0" indent="-342900" algn="just">
              <a:lnSpc>
                <a:spcPct val="150000"/>
              </a:lnSpc>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Proper adoption of alternate land use system including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Agro</a:t>
            </a:r>
            <a:r>
              <a:rPr lang="en-IN" sz="2800" dirty="0">
                <a:effectLst/>
                <a:latin typeface="Times New Roman" panose="02020603050405020304" pitchFamily="18" charset="0"/>
                <a:ea typeface="Calibri" panose="020F0502020204030204" pitchFamily="34" charset="0"/>
                <a:cs typeface="Mangal" panose="02040503050203030202" pitchFamily="18" charset="0"/>
              </a:rPr>
              <a:t>-forestry,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Agro</a:t>
            </a:r>
            <a:r>
              <a:rPr lang="en-IN" sz="2800" dirty="0">
                <a:effectLst/>
                <a:latin typeface="Times New Roman" panose="02020603050405020304" pitchFamily="18" charset="0"/>
                <a:ea typeface="Calibri" panose="020F0502020204030204" pitchFamily="34" charset="0"/>
                <a:cs typeface="Mangal" panose="02040503050203030202" pitchFamily="18" charset="0"/>
              </a:rPr>
              <a:t>-horticulture and fodder based cropping system in terms of diversification in cropping system is required for saving water and for efficient water management. </a:t>
            </a:r>
          </a:p>
          <a:p>
            <a:pPr marL="342900" lvl="0" indent="-342900" algn="just">
              <a:lnSpc>
                <a:spcPct val="150000"/>
              </a:lnSpc>
              <a:buFont typeface="Arial" panose="020B0604020202020204" pitchFamily="34" charset="0"/>
              <a:buChar char="•"/>
            </a:pP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Completion of incomplete major and minor projects and covering about 69 m ha. cultivated under micro irrigations by 2030 is to be exercised.</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37480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D57BDFD-B29D-48A1-3D92-8B28A9D967B7}"/>
              </a:ext>
            </a:extLst>
          </p:cNvPr>
          <p:cNvSpPr>
            <a:spLocks noGrp="1"/>
          </p:cNvSpPr>
          <p:nvPr>
            <p:ph type="sldNum" sz="quarter" idx="12"/>
          </p:nvPr>
        </p:nvSpPr>
        <p:spPr/>
        <p:txBody>
          <a:bodyPr/>
          <a:lstStyle/>
          <a:p>
            <a:fld id="{88C909EF-151F-4BFD-B2E8-3CA63EA71F11}" type="slidenum">
              <a:rPr lang="en-IN" smtClean="0"/>
              <a:t>33</a:t>
            </a:fld>
            <a:endParaRPr lang="en-IN"/>
          </a:p>
        </p:txBody>
      </p:sp>
      <p:sp>
        <p:nvSpPr>
          <p:cNvPr id="3" name="TextBox 2">
            <a:extLst>
              <a:ext uri="{FF2B5EF4-FFF2-40B4-BE49-F238E27FC236}">
                <a16:creationId xmlns="" xmlns:a16="http://schemas.microsoft.com/office/drawing/2014/main" id="{EDF60986-1D2E-1608-DCF1-7E1EE484B8BB}"/>
              </a:ext>
            </a:extLst>
          </p:cNvPr>
          <p:cNvSpPr txBox="1"/>
          <p:nvPr/>
        </p:nvSpPr>
        <p:spPr>
          <a:xfrm>
            <a:off x="545910" y="504967"/>
            <a:ext cx="11054687" cy="5840638"/>
          </a:xfrm>
          <a:prstGeom prst="rect">
            <a:avLst/>
          </a:prstGeom>
          <a:noFill/>
        </p:spPr>
        <p:txBody>
          <a:bodyPr wrap="square">
            <a:spAutoFit/>
          </a:bodyPr>
          <a:lstStyle/>
          <a:p>
            <a:pPr algn="just">
              <a:lnSpc>
                <a:spcPct val="15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B. Policy: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buFont typeface="+mj-lt"/>
              <a:buAutoNum type="arabicPeriod"/>
            </a:pPr>
            <a:r>
              <a:rPr lang="en-IN" sz="3200" dirty="0">
                <a:effectLst/>
                <a:latin typeface="Times New Roman" panose="02020603050405020304" pitchFamily="18" charset="0"/>
                <a:ea typeface="Calibri" panose="020F0502020204030204" pitchFamily="34" charset="0"/>
                <a:cs typeface="Mangal" panose="02040503050203030202" pitchFamily="18" charset="0"/>
              </a:rPr>
              <a:t>Undertake significant shift in investment from irrigated to rainfed areas, with a major emphasis on afforestation and soil conservation project organised on a watershed basis. </a:t>
            </a:r>
          </a:p>
          <a:p>
            <a:pPr marL="742950" lvl="1" indent="-285750" algn="just">
              <a:lnSpc>
                <a:spcPct val="150000"/>
              </a:lnSpc>
              <a:buFont typeface="+mj-lt"/>
              <a:buAutoNum type="arabicPeriod"/>
            </a:pP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spcAft>
                <a:spcPts val="800"/>
              </a:spcAft>
              <a:buFont typeface="+mj-lt"/>
              <a:buAutoNum type="arabicPeriod"/>
            </a:pPr>
            <a:r>
              <a:rPr lang="en-IN" sz="3200" dirty="0">
                <a:effectLst/>
                <a:latin typeface="Times New Roman" panose="02020603050405020304" pitchFamily="18" charset="0"/>
                <a:ea typeface="Calibri" panose="020F0502020204030204" pitchFamily="34" charset="0"/>
                <a:cs typeface="Mangal" panose="02040503050203030202" pitchFamily="18" charset="0"/>
              </a:rPr>
              <a:t>Investment in soil conservation practices including creation of infrastructure as well as water harvesting system such as farm ponds has to be undertaken on a village-by village basis.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9378464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D57BDFD-B29D-48A1-3D92-8B28A9D967B7}"/>
              </a:ext>
            </a:extLst>
          </p:cNvPr>
          <p:cNvSpPr>
            <a:spLocks noGrp="1"/>
          </p:cNvSpPr>
          <p:nvPr>
            <p:ph type="sldNum" sz="quarter" idx="12"/>
          </p:nvPr>
        </p:nvSpPr>
        <p:spPr/>
        <p:txBody>
          <a:bodyPr/>
          <a:lstStyle/>
          <a:p>
            <a:fld id="{88C909EF-151F-4BFD-B2E8-3CA63EA71F11}" type="slidenum">
              <a:rPr lang="en-IN" smtClean="0"/>
              <a:t>34</a:t>
            </a:fld>
            <a:endParaRPr lang="en-IN"/>
          </a:p>
        </p:txBody>
      </p:sp>
      <p:sp>
        <p:nvSpPr>
          <p:cNvPr id="3" name="TextBox 2">
            <a:extLst>
              <a:ext uri="{FF2B5EF4-FFF2-40B4-BE49-F238E27FC236}">
                <a16:creationId xmlns="" xmlns:a16="http://schemas.microsoft.com/office/drawing/2014/main" id="{84A68210-AEE3-C99B-410D-DB6259E459B8}"/>
              </a:ext>
            </a:extLst>
          </p:cNvPr>
          <p:cNvSpPr txBox="1"/>
          <p:nvPr/>
        </p:nvSpPr>
        <p:spPr>
          <a:xfrm>
            <a:off x="109182" y="136525"/>
            <a:ext cx="10631606" cy="5655523"/>
          </a:xfrm>
          <a:prstGeom prst="rect">
            <a:avLst/>
          </a:prstGeom>
          <a:noFill/>
        </p:spPr>
        <p:txBody>
          <a:bodyPr wrap="square">
            <a:spAutoFit/>
          </a:bodyPr>
          <a:lstStyle/>
          <a:p>
            <a:pPr marL="742950" lvl="1" indent="-285750" algn="just">
              <a:lnSpc>
                <a:spcPct val="150000"/>
              </a:lnSpc>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Weather aberrations continue to plague dry land farmers. Since seed is the primary input in the adoption of improved farm technologies, seed bank must be established with Government support in order to help farmers adopt contingent strategies. </a:t>
            </a:r>
          </a:p>
          <a:p>
            <a:pPr marL="742950" lvl="1" indent="-285750" algn="just">
              <a:lnSpc>
                <a:spcPct val="150000"/>
              </a:lnSpc>
              <a:buFont typeface="Arial" panose="020B0604020202020204" pitchFamily="34" charset="0"/>
              <a:buChar char="•"/>
            </a:pP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spcAft>
                <a:spcPts val="800"/>
              </a:spcAft>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Draft power is a serious constraint in dry land farming. Individual farmer cannot afford to purchase mechanical implements. In this case, a system of custom hiring in the villages would help farmer to complete their operation timely at an affordable cost.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5840650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D57BDFD-B29D-48A1-3D92-8B28A9D967B7}"/>
              </a:ext>
            </a:extLst>
          </p:cNvPr>
          <p:cNvSpPr>
            <a:spLocks noGrp="1"/>
          </p:cNvSpPr>
          <p:nvPr>
            <p:ph type="sldNum" sz="quarter" idx="12"/>
          </p:nvPr>
        </p:nvSpPr>
        <p:spPr/>
        <p:txBody>
          <a:bodyPr/>
          <a:lstStyle/>
          <a:p>
            <a:fld id="{88C909EF-151F-4BFD-B2E8-3CA63EA71F11}" type="slidenum">
              <a:rPr lang="en-IN" smtClean="0"/>
              <a:t>35</a:t>
            </a:fld>
            <a:endParaRPr lang="en-IN"/>
          </a:p>
        </p:txBody>
      </p:sp>
      <p:sp>
        <p:nvSpPr>
          <p:cNvPr id="3" name="TextBox 2">
            <a:extLst>
              <a:ext uri="{FF2B5EF4-FFF2-40B4-BE49-F238E27FC236}">
                <a16:creationId xmlns="" xmlns:a16="http://schemas.microsoft.com/office/drawing/2014/main" id="{50421A47-4BFC-6C78-1DCF-85B5D12C23DE}"/>
              </a:ext>
            </a:extLst>
          </p:cNvPr>
          <p:cNvSpPr txBox="1"/>
          <p:nvPr/>
        </p:nvSpPr>
        <p:spPr>
          <a:xfrm>
            <a:off x="682388" y="382136"/>
            <a:ext cx="10085696" cy="5655523"/>
          </a:xfrm>
          <a:prstGeom prst="rect">
            <a:avLst/>
          </a:prstGeom>
          <a:noFill/>
        </p:spPr>
        <p:txBody>
          <a:bodyPr wrap="square">
            <a:spAutoFit/>
          </a:bodyPr>
          <a:lstStyle/>
          <a:p>
            <a:pPr marL="742950" lvl="1" indent="-285750" algn="just">
              <a:lnSpc>
                <a:spcPct val="150000"/>
              </a:lnSpc>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High risk is involved in rainfed farming which does not allow farmers to adopt improved crop production technologies. Therefore, availability of crop insurance for drought protection involving selected dry land crops should be implemented. </a:t>
            </a:r>
          </a:p>
          <a:p>
            <a:pPr marL="742950" lvl="1" indent="-285750" algn="just">
              <a:lnSpc>
                <a:spcPct val="150000"/>
              </a:lnSpc>
              <a:buFont typeface="Arial" panose="020B0604020202020204" pitchFamily="34" charset="0"/>
              <a:buChar char="•"/>
            </a:pP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742950" lvl="1" indent="-285750" algn="just">
              <a:lnSpc>
                <a:spcPct val="150000"/>
              </a:lnSpc>
              <a:spcAft>
                <a:spcPts val="800"/>
              </a:spcAft>
              <a:buFont typeface="Arial" panose="020B0604020202020204" pitchFamily="34" charset="0"/>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Since farm holdings are small and excessively fragmented, further division of land should be prevented. This can be done by encouraging the development of small scale,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agro</a:t>
            </a:r>
            <a:r>
              <a:rPr lang="en-IN" sz="2800" dirty="0">
                <a:effectLst/>
                <a:latin typeface="Times New Roman" panose="02020603050405020304" pitchFamily="18" charset="0"/>
                <a:ea typeface="Calibri" panose="020F0502020204030204" pitchFamily="34" charset="0"/>
                <a:cs typeface="Mangal" panose="02040503050203030202" pitchFamily="18" charset="0"/>
              </a:rPr>
              <a:t>-based industries and services in the rainfed region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155038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D57BDFD-B29D-48A1-3D92-8B28A9D967B7}"/>
              </a:ext>
            </a:extLst>
          </p:cNvPr>
          <p:cNvSpPr>
            <a:spLocks noGrp="1"/>
          </p:cNvSpPr>
          <p:nvPr>
            <p:ph type="sldNum" sz="quarter" idx="12"/>
          </p:nvPr>
        </p:nvSpPr>
        <p:spPr/>
        <p:txBody>
          <a:bodyPr/>
          <a:lstStyle/>
          <a:p>
            <a:fld id="{88C909EF-151F-4BFD-B2E8-3CA63EA71F11}" type="slidenum">
              <a:rPr lang="en-IN" smtClean="0"/>
              <a:t>36</a:t>
            </a:fld>
            <a:endParaRPr lang="en-IN"/>
          </a:p>
        </p:txBody>
      </p:sp>
      <p:sp>
        <p:nvSpPr>
          <p:cNvPr id="3" name="TextBox 2">
            <a:extLst>
              <a:ext uri="{FF2B5EF4-FFF2-40B4-BE49-F238E27FC236}">
                <a16:creationId xmlns="" xmlns:a16="http://schemas.microsoft.com/office/drawing/2014/main" id="{81CEFB4A-376C-B10D-716A-D5DA339F3F99}"/>
              </a:ext>
            </a:extLst>
          </p:cNvPr>
          <p:cNvSpPr txBox="1"/>
          <p:nvPr/>
        </p:nvSpPr>
        <p:spPr>
          <a:xfrm>
            <a:off x="614149" y="655092"/>
            <a:ext cx="10167582" cy="3706720"/>
          </a:xfrm>
          <a:prstGeom prst="rect">
            <a:avLst/>
          </a:prstGeom>
          <a:noFill/>
        </p:spPr>
        <p:txBody>
          <a:bodyPr wrap="square">
            <a:spAutoFit/>
          </a:bodyPr>
          <a:lstStyle/>
          <a:p>
            <a:pPr marL="742950" lvl="1" indent="-285750" algn="just">
              <a:lnSpc>
                <a:spcPct val="150000"/>
              </a:lnSpc>
              <a:spcAft>
                <a:spcPts val="800"/>
              </a:spcAft>
              <a:buFont typeface="Arial" panose="020B0604020202020204" pitchFamily="34" charset="0"/>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In addition to low productivity in rainfed areas there is also an acute scarcity of fodder. </a:t>
            </a:r>
            <a:r>
              <a:rPr lang="en-IN" sz="3200" dirty="0" err="1">
                <a:effectLst/>
                <a:latin typeface="Times New Roman" panose="02020603050405020304" pitchFamily="18" charset="0"/>
                <a:ea typeface="Calibri" panose="020F0502020204030204" pitchFamily="34" charset="0"/>
                <a:cs typeface="Mangal" panose="02040503050203030202" pitchFamily="18" charset="0"/>
              </a:rPr>
              <a:t>Silvi</a:t>
            </a:r>
            <a:r>
              <a:rPr lang="en-IN" sz="3200" dirty="0">
                <a:effectLst/>
                <a:latin typeface="Times New Roman" panose="02020603050405020304" pitchFamily="18" charset="0"/>
                <a:ea typeface="Calibri" panose="020F0502020204030204" pitchFamily="34" charset="0"/>
                <a:cs typeface="Mangal" panose="02040503050203030202" pitchFamily="18" charset="0"/>
              </a:rPr>
              <a:t> -pastoral systems on marginal land should be encouraged through liberal financing, and should be established to cope with scarcity during drought years.</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7679128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3821F6-EDC6-E0D3-8341-2AC253993127}"/>
              </a:ext>
            </a:extLst>
          </p:cNvPr>
          <p:cNvSpPr>
            <a:spLocks noGrp="1"/>
          </p:cNvSpPr>
          <p:nvPr>
            <p:ph type="title"/>
          </p:nvPr>
        </p:nvSpPr>
        <p:spPr>
          <a:xfrm rot="20041511">
            <a:off x="2484120" y="1815102"/>
            <a:ext cx="10515600" cy="1325563"/>
          </a:xfrm>
        </p:spPr>
        <p:txBody>
          <a:bodyPr>
            <a:normAutofit/>
          </a:bodyPr>
          <a:lstStyle/>
          <a:p>
            <a:r>
              <a:rPr lang="en-US" sz="6600" b="1" dirty="0">
                <a:solidFill>
                  <a:srgbClr val="FF0000"/>
                </a:solidFill>
                <a:latin typeface="Times New Roman" panose="02020603050405020304" pitchFamily="18" charset="0"/>
                <a:cs typeface="Times New Roman" panose="02020603050405020304" pitchFamily="18" charset="0"/>
              </a:rPr>
              <a:t>Thank  You</a:t>
            </a:r>
            <a:endParaRPr lang="en-IN" sz="6600" b="1" dirty="0">
              <a:solidFill>
                <a:srgbClr val="FF0000"/>
              </a:solidFill>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 xmlns:a16="http://schemas.microsoft.com/office/drawing/2014/main" id="{D9007FF2-AB3B-4188-A576-2C032AA04686}"/>
              </a:ext>
            </a:extLst>
          </p:cNvPr>
          <p:cNvSpPr>
            <a:spLocks noGrp="1"/>
          </p:cNvSpPr>
          <p:nvPr>
            <p:ph type="dt" sz="half" idx="10"/>
          </p:nvPr>
        </p:nvSpPr>
        <p:spPr/>
        <p:txBody>
          <a:bodyPr/>
          <a:lstStyle/>
          <a:p>
            <a:endParaRPr lang="en-IN"/>
          </a:p>
        </p:txBody>
      </p:sp>
      <p:sp>
        <p:nvSpPr>
          <p:cNvPr id="4" name="Slide Number Placeholder 3">
            <a:extLst>
              <a:ext uri="{FF2B5EF4-FFF2-40B4-BE49-F238E27FC236}">
                <a16:creationId xmlns="" xmlns:a16="http://schemas.microsoft.com/office/drawing/2014/main" id="{E61BEF5B-446A-4702-A484-7F04E8B5B483}"/>
              </a:ext>
            </a:extLst>
          </p:cNvPr>
          <p:cNvSpPr>
            <a:spLocks noGrp="1"/>
          </p:cNvSpPr>
          <p:nvPr>
            <p:ph type="sldNum" sz="quarter" idx="12"/>
          </p:nvPr>
        </p:nvSpPr>
        <p:spPr/>
        <p:txBody>
          <a:bodyPr/>
          <a:lstStyle/>
          <a:p>
            <a:fld id="{88C909EF-151F-4BFD-B2E8-3CA63EA71F11}" type="slidenum">
              <a:rPr lang="en-IN" smtClean="0"/>
              <a:t>37</a:t>
            </a:fld>
            <a:endParaRPr lang="en-IN"/>
          </a:p>
        </p:txBody>
      </p:sp>
      <p:sp>
        <p:nvSpPr>
          <p:cNvPr id="6" name="Rectangle 5">
            <a:extLst>
              <a:ext uri="{FF2B5EF4-FFF2-40B4-BE49-F238E27FC236}">
                <a16:creationId xmlns="" xmlns:a16="http://schemas.microsoft.com/office/drawing/2014/main" id="{7AEA90D3-90E1-D5B9-61CC-FCE627E2817B}"/>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000865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4</a:t>
            </a:fld>
            <a:endParaRPr lang="en-IN"/>
          </a:p>
        </p:txBody>
      </p:sp>
      <p:sp>
        <p:nvSpPr>
          <p:cNvPr id="3" name="TextBox 2">
            <a:extLst>
              <a:ext uri="{FF2B5EF4-FFF2-40B4-BE49-F238E27FC236}">
                <a16:creationId xmlns="" xmlns:a16="http://schemas.microsoft.com/office/drawing/2014/main" id="{7E9B9E1E-D558-65A6-D3AB-8FCE8509A1D0}"/>
              </a:ext>
            </a:extLst>
          </p:cNvPr>
          <p:cNvSpPr txBox="1"/>
          <p:nvPr/>
        </p:nvSpPr>
        <p:spPr>
          <a:xfrm>
            <a:off x="764274" y="136525"/>
            <a:ext cx="9062114" cy="5942781"/>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The problems can be broadly grouped in to</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eriod"/>
            </a:pPr>
            <a:r>
              <a:rPr lang="en-IN" sz="2800" dirty="0">
                <a:effectLst/>
                <a:latin typeface="Times New Roman" panose="02020603050405020304" pitchFamily="18" charset="0"/>
                <a:ea typeface="Calibri" panose="020F0502020204030204" pitchFamily="34" charset="0"/>
                <a:cs typeface="Mangal" panose="02040503050203030202" pitchFamily="18" charset="0"/>
              </a:rPr>
              <a:t>Climatic constraints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eriod"/>
            </a:pPr>
            <a:r>
              <a:rPr lang="en-IN" sz="2800" dirty="0">
                <a:effectLst/>
                <a:latin typeface="Times New Roman" panose="02020603050405020304" pitchFamily="18" charset="0"/>
                <a:ea typeface="Calibri" panose="020F0502020204030204" pitchFamily="34" charset="0"/>
                <a:cs typeface="Mangal" panose="02040503050203030202" pitchFamily="18" charset="0"/>
              </a:rPr>
              <a:t> Soil constraints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eriod"/>
            </a:pPr>
            <a:r>
              <a:rPr lang="en-IN" sz="2800" dirty="0">
                <a:effectLst/>
                <a:latin typeface="Times New Roman" panose="02020603050405020304" pitchFamily="18" charset="0"/>
                <a:ea typeface="Calibri" panose="020F0502020204030204" pitchFamily="34" charset="0"/>
                <a:cs typeface="Mangal" panose="02040503050203030202" pitchFamily="18" charset="0"/>
              </a:rPr>
              <a:t> Lack of suitable varieties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eriod"/>
            </a:pPr>
            <a:r>
              <a:rPr lang="en-IN" sz="2800" dirty="0">
                <a:effectLst/>
                <a:latin typeface="Times New Roman" panose="02020603050405020304" pitchFamily="18" charset="0"/>
                <a:ea typeface="Calibri" panose="020F0502020204030204" pitchFamily="34" charset="0"/>
                <a:cs typeface="Mangal" panose="02040503050203030202" pitchFamily="18" charset="0"/>
              </a:rPr>
              <a:t> Traditional cultivation practices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eriod"/>
            </a:pPr>
            <a:r>
              <a:rPr lang="en-IN" sz="2800" dirty="0">
                <a:effectLst/>
                <a:latin typeface="Times New Roman" panose="02020603050405020304" pitchFamily="18" charset="0"/>
                <a:ea typeface="Calibri" panose="020F0502020204030204" pitchFamily="34" charset="0"/>
                <a:cs typeface="Mangal" panose="02040503050203030202" pitchFamily="18" charset="0"/>
              </a:rPr>
              <a:t> Heavy weed infestation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eriod"/>
            </a:pPr>
            <a:r>
              <a:rPr lang="en-IN" sz="2800" dirty="0">
                <a:effectLst/>
                <a:latin typeface="Times New Roman" panose="02020603050405020304" pitchFamily="18" charset="0"/>
                <a:ea typeface="Calibri" panose="020F0502020204030204" pitchFamily="34" charset="0"/>
                <a:cs typeface="Mangal" panose="02040503050203030202" pitchFamily="18" charset="0"/>
              </a:rPr>
              <a:t> Resource constraints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eriod"/>
            </a:pPr>
            <a:r>
              <a:rPr lang="en-IN" sz="2800" dirty="0">
                <a:effectLst/>
                <a:latin typeface="Times New Roman" panose="02020603050405020304" pitchFamily="18" charset="0"/>
                <a:ea typeface="Calibri" panose="020F0502020204030204" pitchFamily="34" charset="0"/>
                <a:cs typeface="Mangal" panose="02040503050203030202" pitchFamily="18" charset="0"/>
              </a:rPr>
              <a:t> Technological constraints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mj-lt"/>
              <a:buAutoNum type="romanLcPeriod"/>
            </a:pPr>
            <a:r>
              <a:rPr lang="en-IN" sz="2800" dirty="0">
                <a:effectLst/>
                <a:latin typeface="Times New Roman" panose="02020603050405020304" pitchFamily="18" charset="0"/>
                <a:ea typeface="Calibri" panose="020F0502020204030204" pitchFamily="34" charset="0"/>
                <a:cs typeface="Mangal" panose="02040503050203030202" pitchFamily="18" charset="0"/>
              </a:rPr>
              <a:t> Socio economic constraints</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55926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5</a:t>
            </a:fld>
            <a:endParaRPr lang="en-IN"/>
          </a:p>
        </p:txBody>
      </p:sp>
      <p:sp>
        <p:nvSpPr>
          <p:cNvPr id="3" name="TextBox 2">
            <a:extLst>
              <a:ext uri="{FF2B5EF4-FFF2-40B4-BE49-F238E27FC236}">
                <a16:creationId xmlns="" xmlns:a16="http://schemas.microsoft.com/office/drawing/2014/main" id="{6703A2E8-AE52-8BD1-BAB0-551EEFA6D295}"/>
              </a:ext>
            </a:extLst>
          </p:cNvPr>
          <p:cNvSpPr txBox="1"/>
          <p:nvPr/>
        </p:nvSpPr>
        <p:spPr>
          <a:xfrm>
            <a:off x="1023582" y="928049"/>
            <a:ext cx="9771797" cy="2803460"/>
          </a:xfrm>
          <a:prstGeom prst="rect">
            <a:avLst/>
          </a:prstGeom>
          <a:noFill/>
        </p:spPr>
        <p:txBody>
          <a:bodyPr wrap="square">
            <a:spAutoFit/>
          </a:bodyPr>
          <a:lstStyle/>
          <a:p>
            <a:pPr algn="just">
              <a:lnSpc>
                <a:spcPct val="15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 </a:t>
            </a:r>
            <a:r>
              <a:rPr lang="en-IN" sz="3200" b="1"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Climatic constraints </a:t>
            </a:r>
            <a:endParaRPr lang="en-IN" sz="20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A) Rainfall characteristics:</a:t>
            </a:r>
            <a:r>
              <a:rPr lang="en-IN" sz="2800" dirty="0">
                <a:effectLst/>
                <a:latin typeface="Times New Roman" panose="02020603050405020304" pitchFamily="18" charset="0"/>
                <a:ea typeface="Calibri" panose="020F0502020204030204" pitchFamily="34" charset="0"/>
                <a:cs typeface="Mangal" panose="02040503050203030202" pitchFamily="18" charset="0"/>
              </a:rPr>
              <a:t> Among the different climatic parameters, rainfall is an important factor influencing the crop production in dry regions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769664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6</a:t>
            </a:fld>
            <a:endParaRPr lang="en-IN"/>
          </a:p>
        </p:txBody>
      </p:sp>
      <p:sp>
        <p:nvSpPr>
          <p:cNvPr id="3" name="TextBox 2">
            <a:extLst>
              <a:ext uri="{FF2B5EF4-FFF2-40B4-BE49-F238E27FC236}">
                <a16:creationId xmlns="" xmlns:a16="http://schemas.microsoft.com/office/drawing/2014/main" id="{6B536996-3C0C-8189-916D-6F11FE4548F3}"/>
              </a:ext>
            </a:extLst>
          </p:cNvPr>
          <p:cNvSpPr txBox="1"/>
          <p:nvPr/>
        </p:nvSpPr>
        <p:spPr>
          <a:xfrm>
            <a:off x="377588" y="298554"/>
            <a:ext cx="11436824" cy="5675721"/>
          </a:xfrm>
          <a:prstGeom prst="rect">
            <a:avLst/>
          </a:prstGeom>
          <a:noFill/>
        </p:spPr>
        <p:txBody>
          <a:bodyPr wrap="square">
            <a:spAutoFit/>
          </a:bodyPr>
          <a:lstStyle/>
          <a:p>
            <a:pPr algn="just">
              <a:lnSpc>
                <a:spcPct val="150000"/>
              </a:lnSpc>
              <a:spcAft>
                <a:spcPts val="800"/>
              </a:spcAft>
            </a:pPr>
            <a:r>
              <a:rPr lang="en-IN" sz="2400" b="1" dirty="0">
                <a:effectLst/>
                <a:latin typeface="Times New Roman" panose="02020603050405020304" pitchFamily="18" charset="0"/>
                <a:ea typeface="Calibri" panose="020F0502020204030204" pitchFamily="34" charset="0"/>
                <a:cs typeface="Mangal" panose="02040503050203030202" pitchFamily="18" charset="0"/>
              </a:rPr>
              <a:t>(</a:t>
            </a:r>
            <a:r>
              <a:rPr lang="en-IN" sz="2400" b="1" dirty="0" err="1">
                <a:effectLst/>
                <a:latin typeface="Times New Roman" panose="02020603050405020304" pitchFamily="18" charset="0"/>
                <a:ea typeface="Calibri" panose="020F0502020204030204" pitchFamily="34" charset="0"/>
                <a:cs typeface="Mangal" panose="02040503050203030202" pitchFamily="18" charset="0"/>
              </a:rPr>
              <a:t>i</a:t>
            </a:r>
            <a:r>
              <a:rPr lang="en-IN" sz="2400" b="1" dirty="0">
                <a:effectLst/>
                <a:latin typeface="Times New Roman" panose="02020603050405020304" pitchFamily="18" charset="0"/>
                <a:ea typeface="Calibri" panose="020F0502020204030204" pitchFamily="34" charset="0"/>
                <a:cs typeface="Mangal" panose="02040503050203030202" pitchFamily="18" charset="0"/>
              </a:rPr>
              <a:t>) Variable rainfall:</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Rainfall varies both in time and space dimension.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Annual rainfall varies greatly from year to year and naturally, its coefficient of variation is very high.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Generally, higher the rainfall less is the coefficient of variation.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In other words, crop failures due to uncertain rains are more frequent in regions with lesser rainfall.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average annual rainfall of India is 1192 mm where as in Rajasthan it is 580 mm.</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 Based on the average annual rainfall, the India can be divided into four zones. More than one third of total geographical area in India receives rainfall less than 750 mm.</a:t>
            </a:r>
            <a:endParaRPr lang="en-IN"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576700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7</a:t>
            </a:fld>
            <a:endParaRPr lang="en-IN"/>
          </a:p>
        </p:txBody>
      </p:sp>
      <p:pic>
        <p:nvPicPr>
          <p:cNvPr id="2" name="Picture 1">
            <a:extLst>
              <a:ext uri="{FF2B5EF4-FFF2-40B4-BE49-F238E27FC236}">
                <a16:creationId xmlns="" xmlns:a16="http://schemas.microsoft.com/office/drawing/2014/main" id="{DE2FA992-DE1B-CB54-226D-DED9B484A84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8551" y="1187354"/>
            <a:ext cx="11688024" cy="4503761"/>
          </a:xfrm>
          <a:prstGeom prst="rect">
            <a:avLst/>
          </a:prstGeom>
          <a:noFill/>
          <a:ln>
            <a:noFill/>
          </a:ln>
        </p:spPr>
      </p:pic>
    </p:spTree>
    <p:extLst>
      <p:ext uri="{BB962C8B-B14F-4D97-AF65-F5344CB8AC3E}">
        <p14:creationId xmlns:p14="http://schemas.microsoft.com/office/powerpoint/2010/main" val="514899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8</a:t>
            </a:fld>
            <a:endParaRPr lang="en-IN"/>
          </a:p>
        </p:txBody>
      </p:sp>
      <p:sp>
        <p:nvSpPr>
          <p:cNvPr id="3" name="TextBox 2">
            <a:extLst>
              <a:ext uri="{FF2B5EF4-FFF2-40B4-BE49-F238E27FC236}">
                <a16:creationId xmlns="" xmlns:a16="http://schemas.microsoft.com/office/drawing/2014/main" id="{5EED73C2-62A3-1CFF-F898-6EA1EBB3A914}"/>
              </a:ext>
            </a:extLst>
          </p:cNvPr>
          <p:cNvSpPr txBox="1"/>
          <p:nvPr/>
        </p:nvSpPr>
        <p:spPr>
          <a:xfrm>
            <a:off x="668740" y="750627"/>
            <a:ext cx="10044753" cy="5984715"/>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(ii) Intensity and distribution:</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In general, more than 50 per cent of total rainfall is usually received in 3 to 5 rainy days.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Such intensive rainfall results in substantial loss of water due to surface runoff.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This process also accelerates soil erosion. </a:t>
            </a:r>
          </a:p>
          <a:p>
            <a:pPr marL="34290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Distribution of rainfall during the crop growing season is more important than total rainfall in dryland agriculture.</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873611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817EE7D3-F414-AD61-7514-64650753D0EF}"/>
              </a:ext>
            </a:extLst>
          </p:cNvPr>
          <p:cNvSpPr>
            <a:spLocks noGrp="1"/>
          </p:cNvSpPr>
          <p:nvPr>
            <p:ph type="sldNum" sz="quarter" idx="12"/>
          </p:nvPr>
        </p:nvSpPr>
        <p:spPr/>
        <p:txBody>
          <a:bodyPr/>
          <a:lstStyle/>
          <a:p>
            <a:fld id="{88C909EF-151F-4BFD-B2E8-3CA63EA71F11}" type="slidenum">
              <a:rPr lang="en-IN" smtClean="0"/>
              <a:t>9</a:t>
            </a:fld>
            <a:endParaRPr lang="en-IN"/>
          </a:p>
        </p:txBody>
      </p:sp>
      <p:sp>
        <p:nvSpPr>
          <p:cNvPr id="3" name="TextBox 2">
            <a:extLst>
              <a:ext uri="{FF2B5EF4-FFF2-40B4-BE49-F238E27FC236}">
                <a16:creationId xmlns="" xmlns:a16="http://schemas.microsoft.com/office/drawing/2014/main" id="{55BF8768-0F07-BB0D-E913-C5CB17678AA9}"/>
              </a:ext>
            </a:extLst>
          </p:cNvPr>
          <p:cNvSpPr txBox="1"/>
          <p:nvPr/>
        </p:nvSpPr>
        <p:spPr>
          <a:xfrm>
            <a:off x="655093" y="859808"/>
            <a:ext cx="9908274" cy="3911905"/>
          </a:xfrm>
          <a:prstGeom prst="rect">
            <a:avLst/>
          </a:prstGeom>
          <a:noFill/>
        </p:spPr>
        <p:txBody>
          <a:bodyPr wrap="square">
            <a:spAutoFit/>
          </a:bodyPr>
          <a:lstStyle/>
          <a:p>
            <a:pPr algn="just">
              <a:lnSpc>
                <a:spcPct val="15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iii) Aberrations or variations in monsoon behaviour</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 (a) Late onset of monsoon:</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If the onset of monsoon is delayed, crops/varieties recommended to the region cannot be sown in time.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Delayed sowing lead to uneconomical crop yields.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64828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TotalTime>
  <Words>2358</Words>
  <Application>Microsoft Office PowerPoint</Application>
  <PresentationFormat>Custom</PresentationFormat>
  <Paragraphs>179</Paragraphs>
  <Slides>37</Slides>
  <Notes>0</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Office Theme</vt:lpstr>
      <vt:lpstr>1_Office Theme</vt:lpstr>
      <vt:lpstr>Problems and prospects of rainfed agriculture in India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 Kumar</dc:creator>
  <cp:lastModifiedBy>Rohit</cp:lastModifiedBy>
  <cp:revision>86</cp:revision>
  <dcterms:created xsi:type="dcterms:W3CDTF">2023-02-02T02:04:26Z</dcterms:created>
  <dcterms:modified xsi:type="dcterms:W3CDTF">2024-04-17T09:44:47Z</dcterms:modified>
</cp:coreProperties>
</file>